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763" r:id="rId2"/>
    <p:sldId id="854" r:id="rId3"/>
    <p:sldId id="860" r:id="rId4"/>
    <p:sldId id="800" r:id="rId5"/>
    <p:sldId id="835" r:id="rId6"/>
    <p:sldId id="801" r:id="rId7"/>
    <p:sldId id="840" r:id="rId8"/>
    <p:sldId id="858" r:id="rId9"/>
    <p:sldId id="809" r:id="rId10"/>
    <p:sldId id="802" r:id="rId11"/>
    <p:sldId id="833" r:id="rId12"/>
    <p:sldId id="815" r:id="rId13"/>
    <p:sldId id="852" r:id="rId14"/>
    <p:sldId id="813" r:id="rId15"/>
    <p:sldId id="847" r:id="rId16"/>
    <p:sldId id="834" r:id="rId17"/>
    <p:sldId id="820" r:id="rId18"/>
    <p:sldId id="842" r:id="rId19"/>
    <p:sldId id="859" r:id="rId20"/>
    <p:sldId id="862" r:id="rId21"/>
    <p:sldId id="857" r:id="rId22"/>
    <p:sldId id="861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203864"/>
    <a:srgbClr val="506E7A"/>
    <a:srgbClr val="F9F7F4"/>
    <a:srgbClr val="FFFFD2"/>
    <a:srgbClr val="F5F6F8"/>
    <a:srgbClr val="111112"/>
    <a:srgbClr val="F8F6F6"/>
    <a:srgbClr val="F9F6F8"/>
    <a:srgbClr val="FAF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Estilo Escuro 2 - Ênfase 3/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06"/>
    <p:restoredTop sz="76076"/>
  </p:normalViewPr>
  <p:slideViewPr>
    <p:cSldViewPr snapToGrid="0" snapToObjects="1">
      <p:cViewPr>
        <p:scale>
          <a:sx n="86" d="100"/>
          <a:sy n="86" d="100"/>
        </p:scale>
        <p:origin x="1040" y="-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85" d="100"/>
        <a:sy n="8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2720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CF7E7C-E8D2-7243-9D62-2BBBAEFE8CEB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4590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A2667F-67F5-0748-B3A2-273DA7DF42A8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A0DA4-6C4B-EC41-A4B9-7F0F10043200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20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ournalslibrary.nihr.ac.uk/__data/assets/pdf_file/0005/64751/FullReport-hta14080.pdf" TargetMode="External"/><Relationship Id="rId4" Type="http://schemas.openxmlformats.org/officeDocument/2006/relationships/hyperlink" Target="http://www.plosmedicine.org/article/info:doi/10.1371/journal.pmed.1000144" TargetMode="External"/><Relationship Id="rId5" Type="http://schemas.openxmlformats.org/officeDocument/2006/relationships/hyperlink" Target="http://www.ncbi.nlm.nih.gov/pubmed/24726925" TargetMode="External"/><Relationship Id="rId6" Type="http://schemas.openxmlformats.org/officeDocument/2006/relationships/hyperlink" Target="NULL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54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Mencionar que não somente para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ECRs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para tantos outros tipos de delineamentos e partes específicas dos delineamentos – há onde encontrar todos eles e o ensinamento de como fazer o melhor uso dele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61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é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faz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Temos evidência de como implementar e também de efetividade (Kelly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Cobey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– facilmente implementável e para nosso conhecimento há apenas um no mundo (?????)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** Supporting </a:t>
            </a:r>
            <a:r>
              <a:rPr lang="en-US" dirty="0" err="1"/>
              <a:t>informations</a:t>
            </a:r>
            <a:r>
              <a:rPr lang="en-US" dirty="0"/>
              <a:t> **</a:t>
            </a:r>
          </a:p>
          <a:p>
            <a:r>
              <a:rPr lang="en-US" dirty="0"/>
              <a:t>How to </a:t>
            </a:r>
            <a:r>
              <a:rPr lang="en-US" b="1" dirty="0"/>
              <a:t>find</a:t>
            </a:r>
            <a:r>
              <a:rPr lang="en-US" dirty="0"/>
              <a:t> a reporting guideline and how to </a:t>
            </a:r>
            <a:r>
              <a:rPr lang="en-US" b="1" dirty="0"/>
              <a:t>choose</a:t>
            </a:r>
            <a:r>
              <a:rPr lang="en-US" dirty="0"/>
              <a:t> a reporting guideline</a:t>
            </a:r>
          </a:p>
          <a:p>
            <a:r>
              <a:rPr lang="en-US" dirty="0"/>
              <a:t>How to </a:t>
            </a:r>
            <a:r>
              <a:rPr lang="en-US" b="1" dirty="0"/>
              <a:t>use</a:t>
            </a:r>
            <a:r>
              <a:rPr lang="en-US" dirty="0"/>
              <a:t> a reporting guideline and how to </a:t>
            </a:r>
            <a:r>
              <a:rPr lang="en-US" b="1" dirty="0"/>
              <a:t>write</a:t>
            </a:r>
            <a:r>
              <a:rPr lang="en-US" dirty="0"/>
              <a:t> an usable report</a:t>
            </a:r>
          </a:p>
          <a:p>
            <a:r>
              <a:rPr lang="en-US" dirty="0"/>
              <a:t>Recommend </a:t>
            </a:r>
            <a:r>
              <a:rPr lang="en-US" b="1" dirty="0"/>
              <a:t>adequate journals </a:t>
            </a:r>
            <a:r>
              <a:rPr lang="en-US" dirty="0"/>
              <a:t>for submissions, how to </a:t>
            </a:r>
            <a:r>
              <a:rPr lang="en-US" b="1" dirty="0"/>
              <a:t>answer and provide feedback</a:t>
            </a:r>
            <a:r>
              <a:rPr lang="en-US" dirty="0"/>
              <a:t> to peer reviewers, and How to get </a:t>
            </a:r>
            <a:r>
              <a:rPr lang="en-US" b="1" dirty="0"/>
              <a:t>feedback</a:t>
            </a:r>
            <a:r>
              <a:rPr lang="en-US" dirty="0"/>
              <a:t> of the manuscript</a:t>
            </a:r>
          </a:p>
          <a:p>
            <a:r>
              <a:rPr lang="en-US" dirty="0"/>
              <a:t>What is an </a:t>
            </a:r>
            <a:r>
              <a:rPr lang="en-US" b="1" dirty="0"/>
              <a:t>open access policy and </a:t>
            </a:r>
            <a:r>
              <a:rPr lang="en-US" dirty="0"/>
              <a:t>what is a </a:t>
            </a:r>
            <a:r>
              <a:rPr lang="en-US" b="1" dirty="0"/>
              <a:t>creative commons license</a:t>
            </a:r>
          </a:p>
          <a:p>
            <a:r>
              <a:rPr lang="en-US" dirty="0"/>
              <a:t>How to spot a </a:t>
            </a:r>
            <a:r>
              <a:rPr lang="en-US" b="1" dirty="0"/>
              <a:t>predatory journal</a:t>
            </a:r>
          </a:p>
          <a:p>
            <a:r>
              <a:rPr lang="en-US" dirty="0"/>
              <a:t>How to </a:t>
            </a:r>
            <a:r>
              <a:rPr lang="en-US" b="1" dirty="0"/>
              <a:t>share</a:t>
            </a:r>
            <a:r>
              <a:rPr lang="en-US" dirty="0"/>
              <a:t> the data…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73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é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faz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Mais de 400 guias depositados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há de instrução em vários níveis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Ligado à instituições acadêmicas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  <a:p>
            <a:r>
              <a:rPr lang="en-US" dirty="0"/>
              <a:t>*** Supporting information – Toolkits and Library***</a:t>
            </a:r>
          </a:p>
          <a:p>
            <a:endParaRPr lang="en-US" dirty="0"/>
          </a:p>
          <a:p>
            <a:r>
              <a:rPr lang="en-US" dirty="0"/>
              <a:t>Outros: https://</a:t>
            </a:r>
            <a:r>
              <a:rPr lang="en-US" dirty="0" err="1"/>
              <a:t>globalhealthtrials.tghn.org</a:t>
            </a:r>
            <a:r>
              <a:rPr lang="en-US" dirty="0"/>
              <a:t>/articles/writing-and-publishing/, ICMJE, COPE, WHO, </a:t>
            </a:r>
          </a:p>
          <a:p>
            <a:endParaRPr lang="en-US" dirty="0"/>
          </a:p>
          <a:p>
            <a:r>
              <a:rPr lang="en-US" dirty="0"/>
              <a:t># LIBRARY #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Where to find guidelines (more than 400 and others in development)</a:t>
            </a:r>
          </a:p>
          <a:p>
            <a:pPr marL="171450" indent="-171450">
              <a:buFontTx/>
              <a:buChar char="-"/>
            </a:pPr>
            <a:r>
              <a:rPr lang="en-US" dirty="0"/>
              <a:t>How to use the correct guidelines </a:t>
            </a:r>
          </a:p>
          <a:p>
            <a:pPr marL="171450" indent="-171450">
              <a:buFontTx/>
              <a:buChar char="-"/>
            </a:pPr>
            <a:r>
              <a:rPr lang="en-US" dirty="0"/>
              <a:t>Guidance on scientific writing (books, courses, presentations) – see Library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Research ethics - see Library</a:t>
            </a:r>
          </a:p>
          <a:p>
            <a:pPr marL="171450" indent="-171450">
              <a:buFontTx/>
              <a:buChar char="-"/>
            </a:pPr>
            <a:r>
              <a:rPr lang="en-US" dirty="0"/>
              <a:t>Editorial policies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dirty="0"/>
              <a:t>### Comment initiatives for authors ###</a:t>
            </a:r>
          </a:p>
          <a:p>
            <a:endParaRPr lang="en-US" dirty="0"/>
          </a:p>
          <a:p>
            <a:r>
              <a:rPr lang="en-US" dirty="0"/>
              <a:t>EQUATOR Network – </a:t>
            </a:r>
          </a:p>
          <a:p>
            <a:endParaRPr lang="en-US" dirty="0"/>
          </a:p>
          <a:p>
            <a:r>
              <a:rPr lang="en-US" dirty="0"/>
              <a:t># TOOLKIT #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Courses for authors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editors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reviewers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teachers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Courses for developers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00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Ressaltar novamente a excelência e vanguardismo do nosso programa de abordar isso formalmente na pós-graduação, assim como na graduação;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*** Professors *** - GABRIELA E ROHDE: DANIEL/ANDREIA, LEILA, BEATRIZ, ENEIDA, SANDRA FUCHS (GRADUAÇÃO E PÓS GRADUAÇÃO).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Proposta de linhas de pesquisa e cursos de graduação e pós graduação (mencionar aula David anteontem)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Grupos individuais e orientadores já vem trabalhando especificamente ou em parte na pesquisa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empírica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endParaRPr lang="pt-B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à"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 NOTE: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WebCONSORT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trial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mais de 1/4 dos autores selecionaram as extensões erradas para seus </a:t>
            </a:r>
            <a:r>
              <a:rPr lang="pt-B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RCTs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 não souberam escolher as extensões corretas para seus </a:t>
            </a:r>
            <a:r>
              <a:rPr lang="pt-B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trials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###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  <a:p>
            <a:r>
              <a:rPr lang="en-US" dirty="0"/>
              <a:t>*** What could be a research line *** (expanding the network worldwide) – to create and appraise new reporting guidelines; to appraise effectiveness; to identify local and global problems on the adherence and necessities for specific experimental designs; reproducibility initiatives; promotion and evaluation of editorial and peer-review policies and techniques to improve transparency on research and so on… those are examples only related to reporting – there is a lot of other things under the umbrella of meta-research that could be fitted in the same research line. </a:t>
            </a:r>
            <a:r>
              <a:rPr lang="en-US" b="1" dirty="0"/>
              <a:t>However, the problem with human resources and funding needs to be acknowledged.</a:t>
            </a:r>
          </a:p>
          <a:p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9985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Tentamos, educamos, temos iniciativas, há incentivo, estão vinculadas à instituição acadêmicas, mas ainda hoje (e MUITO), peças extremamente mal reportadas continuam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disponívels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 literatura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estarem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disponívels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há um filtro que lhes mostro, e precisamos falar sobre ele. O filtro precisa de ações duras e é talvez a intervenção mais potente em minha opinião.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5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** COMPETENCIAS APÓS SCOPING REVIEWS DOS PRÓPRIOS EDITORES E DE UM STATEMENT REALIZADO EM STRASBURG COM DIFERENTES STAKEHOLDERS – WHO, ICMJE, ELSEVIER, Cochrane, BMJ, Sociedades editoriais asiáticas, africanas ***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Educação: sociedades profissionais para editores e participar de atividades educacionais (ICMJE, COPE, Associação Brasileira de Editores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Médicos.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pt-B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Lessons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pt-B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from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pt-B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the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pt-B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WebCONSORT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:: entre 48 </a:t>
            </a:r>
            <a:r>
              <a:rPr lang="pt-B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periõdicos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e 324 </a:t>
            </a:r>
            <a:r>
              <a:rPr lang="pt-B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trials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, 39% foram </a:t>
            </a:r>
            <a:r>
              <a:rPr lang="pt-B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excluidos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por não serem </a:t>
            </a:r>
            <a:r>
              <a:rPr lang="pt-BR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RCTs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(revistas que recomendam mas não implementam). EDITORES???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Políticas: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Mentorar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, educar, treinar, auditar e dar feedback a novos editores (Young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careers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)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Decisões editoriais: não só com base em relevância clínica, mas em trabalhos redundantes, vieses em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reporting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, métodos; reforçar políticas de reprodutibilidade; dizer para os autores que guias de relato eles devem usar para o artigo aceito para o processo editorial, e como usar; auxílio de Inteligência artificial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Rewards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: receber promoções em sociedades e recomendações para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distinguished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scientints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; recompensar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peer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reviewers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(cartas de recomendação, no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fee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para publicações,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etc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)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Audits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:  Regularmente monitorar e auditar a performance do periódico, processo de revisão, taxas de aceite e rejeição, etc.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Feedbacks: de autores, métricas de audiência, </a:t>
            </a:r>
          </a:p>
          <a:p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*******</a:t>
            </a: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Políticas editoriais muito claras em instruções aos autores de como relatar um experimento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Treinamento de Editores – exemplo EVIDENCE e revistas da BAHIANA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Sistemas editoriais que incorporem guias de qualidade de relato a revisores por pares não somente por um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checklist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exemplo EVIDENCE e revistas da BAHIANA (estão em preparação de vídeo aulas gratuitas para editores da instituição e de fora da instituição)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Decisões editorias com base em relato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Auxílio da comunidade, de inteligência artificial e de instituições superiores durante o pós publicação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Reward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editores associados e a revisores por pares – Promoção em sociedades; reconhecido como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distiguished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scholar;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Nota: Core Competencies for Scientific Editors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stakeholders: WHO, ICMJE, BMJ, COPE, Lancet and others at a conference in 2017 in Ottawa.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**additional core competencies for editors – there is a formal instruction on that ***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rgbClr val="FF2F92"/>
                </a:solidFill>
              </a:rPr>
              <a:t>Identify and ensure that appropriate reporting guidelines have been adhered to by authors and peer reviewers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/>
                </a:solidFill>
              </a:rPr>
              <a:t>Identify and enforce policies related to reproducible research, data availability, and registration of clinical trials, systematic reviews, and protocols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solidFill>
                  <a:schemeClr val="bg1"/>
                </a:solidFill>
              </a:rPr>
              <a:t>Identify and assess problems related to selective reporting of publications, outcomes, and analyses</a:t>
            </a: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rgbClr val="FF2F92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542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Nós não fomos formalmente treinados para revisar um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paper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 isso motivou o que vem a seguir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Ressaltar iniciativas Daniel,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Publons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Academy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Disciplinas, Livros,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Papers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 oficina que ocorreu neste simpósio</a:t>
            </a:r>
            <a:endParaRPr lang="en-CA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pPr marL="171450" indent="-171450">
              <a:buFont typeface="Wingdings" pitchFamily="2" charset="2"/>
              <a:buChar char="à"/>
            </a:pPr>
            <a:r>
              <a:rPr lang="en-CA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Livros</a:t>
            </a:r>
            <a:endParaRPr lang="en-CA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itchFamily="2" charset="2"/>
            </a:endParaRPr>
          </a:p>
          <a:p>
            <a:pPr marL="171450" indent="-171450">
              <a:buFont typeface="Wingdings" pitchFamily="2" charset="2"/>
              <a:buChar char="à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Revisões abertas – F1000, BMJ e PLOS Medicine – entretanto, ainda existem barreiras do ponto de vista de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infra-estrutura</a:t>
            </a:r>
            <a:r>
              <a:rPr lang="en-CA" dirty="0">
                <a:effectLst/>
              </a:rPr>
              <a:t> </a:t>
            </a: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### RCT Details ##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/>
              <a:t>Original research manuscripts were randomized to peer reviewers alone or peer reviewers with the checklists to point missing </a:t>
            </a:r>
            <a:r>
              <a:rPr lang="en-US" b="0" dirty="0" err="1"/>
              <a:t>informations</a:t>
            </a:r>
            <a:r>
              <a:rPr lang="en-US" b="0" dirty="0"/>
              <a:t> ## ## Outcome: each outcome were classified in a Likert scale of 1 to 5 point. The first outcome was overall quality, as measured subjectively by blinded </a:t>
            </a:r>
            <a:r>
              <a:rPr lang="en-US" b="0" dirty="0" err="1"/>
              <a:t>experencied</a:t>
            </a:r>
            <a:r>
              <a:rPr lang="en-US" b="0" dirty="0"/>
              <a:t> editors; one senior statisticians rated the papers at the time of the submission; peer reviewers were composed by one clinician (of the are) and one epidemiologist, and only one </a:t>
            </a:r>
            <a:r>
              <a:rPr lang="en-US" b="0" dirty="0" err="1"/>
              <a:t>parecer</a:t>
            </a:r>
            <a:r>
              <a:rPr lang="en-US" b="0" dirty="0"/>
              <a:t> </a:t>
            </a:r>
            <a:r>
              <a:rPr lang="en-US" b="0" dirty="0" err="1"/>
              <a:t>foi</a:t>
            </a:r>
            <a:r>
              <a:rPr lang="en-US" b="0" dirty="0"/>
              <a:t> dado; 92 papers – 41 traditional review; 51 review + checklist.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0" dirty="0">
              <a:sym typeface="Wingdings" pitchFamily="2" charset="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>
                <a:sym typeface="Wingdings" pitchFamily="2" charset="2"/>
              </a:rPr>
              <a:t>## result: more than 58% paper improved at least 3 points in a </a:t>
            </a:r>
            <a:r>
              <a:rPr lang="en-US" b="0" dirty="0" err="1">
                <a:sym typeface="Wingdings" pitchFamily="2" charset="2"/>
              </a:rPr>
              <a:t>likert</a:t>
            </a:r>
            <a:r>
              <a:rPr lang="en-US" b="0" dirty="0">
                <a:sym typeface="Wingdings" pitchFamily="2" charset="2"/>
              </a:rPr>
              <a:t> scale; RR 2.21 (1.10 to 4.44), NNT 4.2 (2.3 to 31); As allocated: 0.25 (-0.05 to 0.54); As reviewed 0.33 (0.03 to 0.63)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9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itchFamily="2" charset="2"/>
              <a:buChar char="à"/>
            </a:pP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Rewards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REWARDS recompensa financeira a qualquer stakeholders que esteja trabalhando ativamente na implementação de políticas para aumentar a transparência e diminuir o desperdício em pesquisa</a:t>
            </a:r>
          </a:p>
          <a:p>
            <a:pPr marL="171450" indent="-171450">
              <a:buFont typeface="Wingdings" pitchFamily="2" charset="2"/>
              <a:buChar char="à"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itchFamily="2" charset="2"/>
              <a:buChar char="à"/>
            </a:pP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Selective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Outcome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Reporing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628650" lvl="1" indent="-171450">
              <a:buFont typeface="Wingdings" pitchFamily="2" charset="2"/>
              <a:buChar char="à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RIAT (Peter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Doshi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em Baltimore) 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AllTrials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(Ben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Goldachre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iniciativa independente)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auditação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contínua de registros ou de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trials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já sabidamente “problemáticos”, que tem sido restaurados ou com dados completos </a:t>
            </a:r>
          </a:p>
          <a:p>
            <a:pPr marL="628650" lvl="1" indent="-171450">
              <a:buFont typeface="Wingdings" pitchFamily="2" charset="2"/>
              <a:buChar char="à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indústria ouviu. GlaxoSmithKline possui um sistema aberto de todos os ensaios clínicos em andamento com toda a movimentação que ocorre</a:t>
            </a:r>
          </a:p>
          <a:p>
            <a:pPr marL="628650" lvl="1" indent="-171450">
              <a:buFont typeface="Wingdings" pitchFamily="2" charset="2"/>
              <a:buChar char="à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BMJ e PLOS Medicine – exigem compartilhamento de banco de dados, são enfáticos com as políticas do ICMJE, tomam decisões editoriais com base em aspectos de relato e transparência </a:t>
            </a:r>
          </a:p>
          <a:p>
            <a:pPr marL="628650" lvl="1" indent="-171450">
              <a:buFont typeface="Wingdings" pitchFamily="2" charset="2"/>
              <a:buChar char="à"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itchFamily="2" charset="2"/>
              <a:buChar char="à"/>
            </a:pP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Incomplete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Reporting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628650" lvl="1" indent="-171450">
              <a:buFont typeface="Wingdings" pitchFamily="2" charset="2"/>
              <a:buChar char="à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Science Framework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Open Access Policies (aumento de espaço para relatar o que não cabe em normas editoriais</a:t>
            </a:r>
          </a:p>
          <a:p>
            <a:pPr marL="628650" lvl="1" indent="-171450">
              <a:buFont typeface="Wingdings" pitchFamily="2" charset="2"/>
              <a:buChar char="à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NHS exige que todos os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trials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financiados, ao gerarem artigos, devam passar por um comitê interno extremamente treinado em boas práticas em pesquisa (inclusive relato);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WellcomeTrust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tentando a mesma iniciativa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607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Finalização</a:t>
            </a:r>
            <a:r>
              <a:rPr lang="en-US" dirty="0"/>
              <a:t>: </a:t>
            </a:r>
            <a:r>
              <a:rPr lang="en-US" dirty="0" err="1"/>
              <a:t>todo</a:t>
            </a:r>
            <a:r>
              <a:rPr lang="en-US" dirty="0"/>
              <a:t> o </a:t>
            </a:r>
            <a:r>
              <a:rPr lang="en-US" dirty="0" err="1"/>
              <a:t>processo</a:t>
            </a:r>
            <a:r>
              <a:rPr lang="en-US" dirty="0"/>
              <a:t> de </a:t>
            </a:r>
            <a:r>
              <a:rPr lang="en-US" dirty="0" err="1"/>
              <a:t>ciência</a:t>
            </a:r>
            <a:r>
              <a:rPr lang="en-US" dirty="0"/>
              <a:t> </a:t>
            </a:r>
            <a:r>
              <a:rPr lang="en-US" dirty="0" err="1"/>
              <a:t>transparante</a:t>
            </a:r>
            <a:r>
              <a:rPr lang="en-US" dirty="0"/>
              <a:t> </a:t>
            </a:r>
            <a:r>
              <a:rPr lang="en-US" dirty="0" err="1"/>
              <a:t>ocorre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níveis</a:t>
            </a:r>
            <a:r>
              <a:rPr lang="en-US" dirty="0"/>
              <a:t>. </a:t>
            </a:r>
            <a:r>
              <a:rPr lang="en-US" dirty="0" err="1"/>
              <a:t>Ressalto</a:t>
            </a:r>
            <a:r>
              <a:rPr lang="en-US" dirty="0"/>
              <a:t> </a:t>
            </a:r>
            <a:r>
              <a:rPr lang="en-US" dirty="0" err="1"/>
              <a:t>aqui</a:t>
            </a:r>
            <a:r>
              <a:rPr lang="en-US" dirty="0"/>
              <a:t> </a:t>
            </a:r>
            <a:r>
              <a:rPr lang="en-US" dirty="0" err="1"/>
              <a:t>nessa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o </a:t>
            </a:r>
            <a:r>
              <a:rPr lang="en-US" dirty="0" err="1"/>
              <a:t>momento</a:t>
            </a:r>
            <a:r>
              <a:rPr lang="en-US" dirty="0"/>
              <a:t> de </a:t>
            </a:r>
            <a:r>
              <a:rPr lang="en-US" dirty="0" err="1"/>
              <a:t>concepção</a:t>
            </a:r>
            <a:r>
              <a:rPr lang="en-US" dirty="0"/>
              <a:t>, </a:t>
            </a:r>
            <a:r>
              <a:rPr lang="en-US" dirty="0" err="1"/>
              <a:t>publicação</a:t>
            </a:r>
            <a:r>
              <a:rPr lang="en-US" dirty="0"/>
              <a:t>/</a:t>
            </a:r>
            <a:r>
              <a:rPr lang="en-US" dirty="0" err="1"/>
              <a:t>disseminação</a:t>
            </a:r>
            <a:r>
              <a:rPr lang="en-US" dirty="0"/>
              <a:t> (com internal peer-review, open peer-review, </a:t>
            </a:r>
            <a:r>
              <a:rPr lang="en-US" dirty="0" err="1"/>
              <a:t>decisões</a:t>
            </a:r>
            <a:r>
              <a:rPr lang="en-US" dirty="0"/>
              <a:t> </a:t>
            </a:r>
            <a:r>
              <a:rPr lang="en-US" dirty="0" err="1"/>
              <a:t>editoriais</a:t>
            </a:r>
            <a:r>
              <a:rPr lang="en-US" dirty="0"/>
              <a:t>); e </a:t>
            </a:r>
            <a:r>
              <a:rPr lang="en-US" dirty="0" err="1"/>
              <a:t>principalmente</a:t>
            </a:r>
            <a:r>
              <a:rPr lang="en-US" dirty="0"/>
              <a:t> o </a:t>
            </a:r>
            <a:r>
              <a:rPr lang="en-US" dirty="0" err="1"/>
              <a:t>pós</a:t>
            </a:r>
            <a:r>
              <a:rPr lang="en-US" dirty="0"/>
              <a:t> </a:t>
            </a:r>
            <a:r>
              <a:rPr lang="en-US" dirty="0" err="1"/>
              <a:t>publicação</a:t>
            </a:r>
            <a:r>
              <a:rPr lang="en-US" dirty="0"/>
              <a:t>, que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que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melhorar</a:t>
            </a:r>
            <a:r>
              <a:rPr lang="en-US" dirty="0"/>
              <a:t> – </a:t>
            </a:r>
            <a:r>
              <a:rPr lang="en-US" dirty="0" err="1"/>
              <a:t>correções</a:t>
            </a:r>
            <a:r>
              <a:rPr lang="en-US" dirty="0"/>
              <a:t>, updates, reports </a:t>
            </a:r>
            <a:r>
              <a:rPr lang="en-US" dirty="0" err="1"/>
              <a:t>adicionais</a:t>
            </a:r>
            <a:r>
              <a:rPr lang="en-US" dirty="0"/>
              <a:t> com </a:t>
            </a:r>
            <a:r>
              <a:rPr lang="en-US" dirty="0" err="1"/>
              <a:t>detalhes</a:t>
            </a:r>
            <a:r>
              <a:rPr lang="en-US" dirty="0"/>
              <a:t> </a:t>
            </a:r>
            <a:r>
              <a:rPr lang="en-US" dirty="0" err="1"/>
              <a:t>adicionais</a:t>
            </a:r>
            <a:r>
              <a:rPr lang="en-US" dirty="0"/>
              <a:t>; feedback de outros </a:t>
            </a:r>
            <a:r>
              <a:rPr lang="en-US" dirty="0" err="1"/>
              <a:t>autores</a:t>
            </a:r>
            <a:r>
              <a:rPr lang="en-US" dirty="0"/>
              <a:t>, </a:t>
            </a:r>
            <a:r>
              <a:rPr lang="en-US" dirty="0" err="1"/>
              <a:t>leitores</a:t>
            </a:r>
            <a:r>
              <a:rPr lang="en-US" dirty="0"/>
              <a:t>.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Por favor, que </a:t>
            </a:r>
            <a:r>
              <a:rPr lang="en-US" dirty="0" err="1"/>
              <a:t>quiser</a:t>
            </a:r>
            <a:r>
              <a:rPr lang="en-US" dirty="0"/>
              <a:t> </a:t>
            </a:r>
            <a:r>
              <a:rPr lang="en-US" dirty="0" err="1"/>
              <a:t>apreciar</a:t>
            </a:r>
            <a:r>
              <a:rPr lang="en-US" dirty="0"/>
              <a:t>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apresentação</a:t>
            </a:r>
            <a:r>
              <a:rPr lang="en-US" dirty="0"/>
              <a:t>, meus e-mails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à</a:t>
            </a:r>
            <a:r>
              <a:rPr lang="en-US" dirty="0"/>
              <a:t> </a:t>
            </a:r>
            <a:r>
              <a:rPr lang="en-US" dirty="0" err="1"/>
              <a:t>disposição</a:t>
            </a:r>
            <a:r>
              <a:rPr lang="en-US" dirty="0"/>
              <a:t> </a:t>
            </a:r>
            <a:r>
              <a:rPr lang="en-US" dirty="0" err="1"/>
              <a:t>neste</a:t>
            </a:r>
            <a:r>
              <a:rPr lang="en-US" dirty="0"/>
              <a:t> slide.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192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Agradecimento</a:t>
            </a:r>
            <a:r>
              <a:rPr lang="en-US" dirty="0" smtClean="0"/>
              <a:t> </a:t>
            </a:r>
            <a:r>
              <a:rPr lang="en-US" dirty="0" err="1" smtClean="0"/>
              <a:t>aos</a:t>
            </a:r>
            <a:r>
              <a:rPr lang="en-US" baseline="0" dirty="0" smtClean="0"/>
              <a:t> meus </a:t>
            </a:r>
            <a:r>
              <a:rPr lang="en-US" baseline="0" dirty="0" err="1" smtClean="0"/>
              <a:t>orientadores</a:t>
            </a:r>
            <a:r>
              <a:rPr lang="en-US" baseline="0" dirty="0" smtClean="0"/>
              <a:t>, amigos, </a:t>
            </a:r>
            <a:r>
              <a:rPr lang="en-US" baseline="0" dirty="0" err="1" smtClean="0"/>
              <a:t>colegas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mentores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todas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pessoas</a:t>
            </a:r>
            <a:r>
              <a:rPr lang="en-US" baseline="0" dirty="0" smtClean="0"/>
              <a:t> com as </a:t>
            </a:r>
            <a:r>
              <a:rPr lang="en-US" baseline="0" dirty="0" err="1" smtClean="0"/>
              <a:t>quais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tenho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oportunidade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aprender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qualquer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ämbito</a:t>
            </a:r>
            <a:r>
              <a:rPr lang="en-US" baseline="0" dirty="0" smtClean="0"/>
              <a:t>, de </a:t>
            </a:r>
            <a:r>
              <a:rPr lang="en-US" baseline="0" dirty="0" err="1" smtClean="0"/>
              <a:t>perto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longe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309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Agradecimento às pessoas que participaram da revisão interna desta apresentação, um ponto importantíssimo do processo de elaboração.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82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my last slide. With this big disclaimer, I would only say “thank you” (that’s not my usual). Hope to make people reflexive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1754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732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agradecimento ao seu legado – Eco de uma peça extremamente forte; EQUATOR Network, Guias de Relato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16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Significa um monte de coisas.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Foco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relato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Agradecimento a este problema de excelência por incorporar em sua programação uma mesa dedicada a temas como esse –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sempre em vanguarda.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### NOTES FOR THE BUBBLES ###</a:t>
            </a:r>
            <a:endParaRPr lang="en-US" dirty="0"/>
          </a:p>
          <a:p>
            <a:endParaRPr lang="en-US" dirty="0"/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Protocol publicly 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Available, 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Register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Pre-specified methods, interventions,</a:t>
            </a:r>
          </a:p>
          <a:p>
            <a:pPr algn="l"/>
            <a:r>
              <a:rPr lang="en-US" sz="1200" dirty="0">
                <a:solidFill>
                  <a:schemeClr val="bg1"/>
                </a:solidFill>
              </a:rPr>
              <a:t>statistical code, outcomes, and data sharing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bg1"/>
                </a:solidFill>
              </a:rPr>
              <a:t>COIs fairly disclosed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92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Desperdício de dinheiro, recursos humanos, pacientes, dentre outros através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Lancet Series colocou declaradamente; mais 5 artigos publicados no mesmo volume, com problemas e possíveis soluções.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forma como a pesquisa vem sendo feita hoje precisa ser refletida. Grande parte deste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continuum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 facilmente reparável, muito embora eu precise dizer que outros possuem barreiras mais difíceis de serem transportas.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relato completo de uma peça científica foi colocado com a última parte 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continuum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talvez com o maior impacto (por inabilitar a translação das camadas anteriores) e menor custo de correção -&gt; direcionar minha fala para o fim do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continuum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  <a:p>
            <a:r>
              <a:rPr lang="en-CA" dirty="0"/>
              <a:t>REFERENCES:</a:t>
            </a:r>
          </a:p>
          <a:p>
            <a:endParaRPr lang="en-CA" dirty="0"/>
          </a:p>
          <a:p>
            <a:r>
              <a:rPr lang="en-US" sz="1200" b="1" dirty="0">
                <a:solidFill>
                  <a:schemeClr val="bg1"/>
                </a:solidFill>
              </a:rPr>
              <a:t>+50% </a:t>
            </a:r>
            <a:r>
              <a:rPr lang="en-US" sz="1200" b="1" dirty="0">
                <a:solidFill>
                  <a:srgbClr val="FF2F92"/>
                </a:solidFill>
              </a:rPr>
              <a:t>never fully </a:t>
            </a:r>
            <a:r>
              <a:rPr lang="en-US" sz="1200" b="1" dirty="0">
                <a:solidFill>
                  <a:schemeClr val="bg1"/>
                </a:solidFill>
              </a:rPr>
              <a:t>reported (</a:t>
            </a:r>
            <a:r>
              <a:rPr lang="en-CA" dirty="0"/>
              <a:t>Scherer RW, </a:t>
            </a:r>
            <a:r>
              <a:rPr lang="en-CA" dirty="0" err="1"/>
              <a:t>Langenberg</a:t>
            </a:r>
            <a:r>
              <a:rPr lang="en-CA" dirty="0"/>
              <a:t> P, von Elm E. Full publication of results initially presented in abstracts. Cochrane Database </a:t>
            </a:r>
            <a:r>
              <a:rPr lang="en-CA" dirty="0" err="1"/>
              <a:t>Syst</a:t>
            </a:r>
            <a:r>
              <a:rPr lang="en-CA" dirty="0"/>
              <a:t> Rev 2007; 2: MR000005.)</a:t>
            </a:r>
            <a:endParaRPr lang="en-US" sz="1200" b="1" dirty="0">
              <a:solidFill>
                <a:schemeClr val="bg1"/>
              </a:solidFill>
            </a:endParaRPr>
          </a:p>
          <a:p>
            <a:r>
              <a:rPr lang="en-US" sz="1200" b="1" dirty="0">
                <a:solidFill>
                  <a:schemeClr val="bg1"/>
                </a:solidFill>
              </a:rPr>
              <a:t>+30% of </a:t>
            </a:r>
            <a:r>
              <a:rPr lang="en-US" sz="1200" b="1" dirty="0">
                <a:solidFill>
                  <a:srgbClr val="FF2F92"/>
                </a:solidFill>
              </a:rPr>
              <a:t>trials interventions </a:t>
            </a:r>
            <a:r>
              <a:rPr lang="en-US" sz="1200" b="1" dirty="0">
                <a:solidFill>
                  <a:schemeClr val="bg1"/>
                </a:solidFill>
              </a:rPr>
              <a:t>not </a:t>
            </a:r>
            <a:r>
              <a:rPr lang="en-US" sz="1200" b="1" dirty="0">
                <a:solidFill>
                  <a:srgbClr val="FF2F92"/>
                </a:solidFill>
              </a:rPr>
              <a:t>sufficiently described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+50% of </a:t>
            </a:r>
            <a:r>
              <a:rPr lang="en-US" sz="1200" b="1" dirty="0">
                <a:solidFill>
                  <a:srgbClr val="FF2F92"/>
                </a:solidFill>
              </a:rPr>
              <a:t>planned study outcomes </a:t>
            </a:r>
            <a:r>
              <a:rPr lang="en-US" sz="1200" b="1" dirty="0">
                <a:solidFill>
                  <a:schemeClr val="bg1"/>
                </a:solidFill>
              </a:rPr>
              <a:t>not </a:t>
            </a:r>
            <a:r>
              <a:rPr lang="en-US" sz="1200" b="1" dirty="0">
                <a:solidFill>
                  <a:srgbClr val="FF2F92"/>
                </a:solidFill>
              </a:rPr>
              <a:t>reported</a:t>
            </a:r>
          </a:p>
          <a:p>
            <a:endParaRPr lang="en-US" sz="1200" b="0" dirty="0">
              <a:solidFill>
                <a:schemeClr val="bg1"/>
              </a:solidFill>
            </a:endParaRPr>
          </a:p>
          <a:p>
            <a:r>
              <a:rPr lang="en-US" sz="1200" b="0" dirty="0">
                <a:solidFill>
                  <a:schemeClr val="bg1"/>
                </a:solidFill>
              </a:rPr>
              <a:t>References:</a:t>
            </a:r>
          </a:p>
          <a:p>
            <a:endParaRPr lang="en-US" dirty="0"/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[1] F Song, S Parekh, L Hooper, YK Loke, J Ryder, AJ Sutton, C Hing, CS Kwok, C Pang, I Harvey. Dissemination and publication of research findings: an updated review of related biases. Health Technology Assessment 2010; Vol. 14: No. 8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http://www.journalslibrary.nihr.ac.uk/__data/assets/pdf_file/0005/64751/FullReport-hta14080.pdf</a:t>
            </a:r>
            <a:r>
              <a:rPr lang="en-CA" dirty="0"/>
              <a:t/>
            </a:r>
            <a:br>
              <a:rPr lang="en-CA" dirty="0"/>
            </a:b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[2] Ross JS, Mulvey GK, Hines EM,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Nissen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Krumholz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HM. Trial Publication after Registration in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ClinicalTrials.Gov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A Cross-Sectional Analysis. Sim I, editor. </a:t>
            </a:r>
            <a:r>
              <a:rPr lang="en-CA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PLoS</a:t>
            </a:r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Medicine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2009 Sep 8;6:e1000144.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http://www.plosmedicine.org/article/info:doi%2F10.1371%2Fjournal.pmed.1000144</a:t>
            </a:r>
            <a:r>
              <a:rPr lang="en-CA" dirty="0"/>
              <a:t/>
            </a:r>
            <a:br>
              <a:rPr lang="en-CA" dirty="0"/>
            </a:b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[3] Munch T,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Dufka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FL, Greene K, Smith SM, Dworkin RH,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Rowbotham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MC.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RReACT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goes global: Perils and pitfalls of constructing a global open-access database of registered analgesic clinical trials and trial results. </a:t>
            </a:r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Pain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2014 Apr 13.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pii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S0304-3959(14)00175-4.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doi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10.1016/j.pain.2014.04.007. Online: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http://www.ncbi.nlm.nih.gov/pubmed/24726925</a:t>
            </a:r>
            <a:r>
              <a:rPr lang="en-CA" dirty="0"/>
              <a:t/>
            </a:r>
            <a:br>
              <a:rPr lang="en-CA" dirty="0"/>
            </a:b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[4] Chan AW, Song F, Vickers A, Jefferson T,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Dickersin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Gøtzsche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PC,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Krumholz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HM,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Ghersi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D, van der </a:t>
            </a:r>
            <a:r>
              <a:rPr lang="en-CA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Worp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HB. Increasing value and reducing waste: addressing inaccessible research. </a:t>
            </a:r>
            <a:r>
              <a:rPr lang="en-CA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Lancet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18 January 2014 (Volume 383 Issue 9913 Pages 257-266 DOI: 10.1016/S0140-6736(13)62296-5) Online: </a:t>
            </a:r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invalidUrl="http://www.anzctr.org.au/docs/An-Wen Chan_Lancet Series'13_reducing waste inaccessible research_2014.pdf"/>
              </a:rPr>
              <a:t>http://www.anzctr.org.au/docs/An-Wen%20Chan_Lancet%20Series’13_reducing%20waste%20inaccessible%20research_2014.pdf</a:t>
            </a:r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2:</a:t>
            </a:r>
          </a:p>
          <a:p>
            <a:endParaRPr lang="en-CA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</a:rPr>
              <a:t>If someone question the estimative of 85% on research: Given a 100 research projects,  only 50 will be published. Given the 50 published ones, only 25 will be well reported. Among </a:t>
            </a:r>
            <a:r>
              <a:rPr lang="en-US" sz="1200" b="0" dirty="0" err="1">
                <a:solidFill>
                  <a:schemeClr val="bg1"/>
                </a:solidFill>
              </a:rPr>
              <a:t>ot</a:t>
            </a:r>
            <a:r>
              <a:rPr lang="en-US" sz="1200" b="0" dirty="0">
                <a:solidFill>
                  <a:schemeClr val="bg1"/>
                </a:solidFill>
              </a:rPr>
              <a:t> these, only 12,5 won’t have any problem with methods. So, 85 out 100 (85%) could have waste in a part or totally.,</a:t>
            </a:r>
          </a:p>
          <a:p>
            <a:r>
              <a:rPr lang="en-CA" dirty="0"/>
              <a:t/>
            </a:r>
            <a:br>
              <a:rPr lang="en-CA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3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que é e porque impacta – só conseguimos tomar decisões (assistenciais, de pesquisa,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etc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em cima do que nós sabemos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Apresentar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exemplos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Canadian Institutes of Health Research e FDA</a:t>
            </a: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Reforçar desperdício de dinheiro público facilmente evitável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343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é e porque impacta – só conseguimos tomar decisões se os desfechos estiverem completos ou pelo menos interpretáveis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Apresentar exemplos –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Canadian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Institutes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Health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Research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Câncer (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Ribociclib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Letrozol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pra CA de mama avançado - calculei por mim o RR, com todas as estimativas necessárias para a interpretação adequada (de acordo com quem vem advogando por descrições mais justas de desfechos de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harms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trials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oncologia – 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PUBLICO E DISPONÍVEL</a:t>
            </a:r>
            <a:endParaRPr lang="en-CA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itchFamily="2" charset="2"/>
              <a:buChar char="à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Reforçar desperdício de dinheiro público facilmente evitável</a:t>
            </a:r>
          </a:p>
          <a:p>
            <a:pPr marL="171450" indent="-171450">
              <a:buFont typeface="Wingdings" pitchFamily="2" charset="2"/>
              <a:buChar char="à"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 Nota:  ### No caso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Vioxx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re-analise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 apresentação justa dos dados; soma com dois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trials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descobertos (Merck); risco CVD consumado; retirada do mercado)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Wingdings" pitchFamily="2" charset="2"/>
              <a:buChar char="à"/>
            </a:pP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CA" dirty="0"/>
          </a:p>
          <a:p>
            <a:r>
              <a:rPr lang="en-CA" dirty="0"/>
              <a:t>***Supporting Data for any Question***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Levels of Outcome Reporting</a:t>
            </a:r>
          </a:p>
          <a:p>
            <a:endParaRPr lang="en-CA" dirty="0"/>
          </a:p>
          <a:p>
            <a:r>
              <a:rPr lang="en-CA" dirty="0"/>
              <a:t>Reported Data Data Sufficient for Inclusion in Meta-analysis </a:t>
            </a:r>
          </a:p>
          <a:p>
            <a:endParaRPr lang="en-CA" dirty="0"/>
          </a:p>
          <a:p>
            <a:r>
              <a:rPr lang="en-CA" dirty="0"/>
              <a:t>Full - No. of participants per group; Effect size; Precision or precise P value for continuous data; (see Box)* </a:t>
            </a:r>
          </a:p>
          <a:p>
            <a:endParaRPr lang="en-CA" dirty="0"/>
          </a:p>
          <a:p>
            <a:r>
              <a:rPr lang="en-CA" dirty="0"/>
              <a:t>Incomplete - Partial Effect size or precision (± sample size and/or P value)† </a:t>
            </a:r>
          </a:p>
          <a:p>
            <a:r>
              <a:rPr lang="en-CA" dirty="0"/>
              <a:t>Qualitative P value (± sample size)† </a:t>
            </a:r>
          </a:p>
          <a:p>
            <a:r>
              <a:rPr lang="en-CA" dirty="0"/>
              <a:t>Unreported</a:t>
            </a:r>
          </a:p>
          <a:p>
            <a:endParaRPr lang="en-US" dirty="0"/>
          </a:p>
          <a:p>
            <a:r>
              <a:rPr lang="en-CA" sz="1200" b="1" i="0" kern="1200" cap="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METHODS:</a:t>
            </a:r>
            <a:endParaRPr lang="en-CA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Query among those registered at the IRB of the </a:t>
            </a:r>
            <a:r>
              <a:rPr lang="en-CA" dirty="0"/>
              <a:t>Copenhagen and Frederiksberg Universities - </a:t>
            </a:r>
            <a:r>
              <a:rPr lang="en-CA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MEDLINE, EMBASE and COCHRANE 1995 a 2003; Tracking by authors name, trial name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429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### THANKS FOR TAMMY HOFFMANN FOR SHARING THE DATA ###</a:t>
            </a:r>
          </a:p>
          <a:p>
            <a:endParaRPr lang="en-US" dirty="0"/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que é e porque impacta – só conseguimos tomar decisões e incorporar se as decisões estiverem completamente descritas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Apresentar exemplos – 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Câncer (falhas em aspectos que oncologistas consideraram cruciais para implementação de um tratamento)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Intervenções não farmacológicas (facilmente recuperáveis com o contato com autores)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Reforçar desperdício de dinheiro público facilmente evitável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126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Porque foi criado – uma peça anterior a de 1994 com Doug Altman, com foco em aspectos metodológicos – primeiro David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Moher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Kenneth Schulz, e Doug Altman um pouquinho depois; impacto sobre reprodutibilidade e implementação –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avoidable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waste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!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itchFamily="2" charset="2"/>
              </a:rPr>
              <a:t>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primeiro para uma solução, quer seja educacional, editorial, por agência de fomento, instituições ou agências reguladoras – um guia para guias essenciais, que não é somente um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checklist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 que é baseado em evidências (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en-C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72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E1A3F-36E9-6749-A474-D8CF249BF917}" type="datetimeFigureOut">
              <a:rPr lang="en-US" smtClean="0"/>
              <a:t>11/23/18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05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jpeg"/><Relationship Id="rId6" Type="http://schemas.openxmlformats.org/officeDocument/2006/relationships/image" Target="../media/image3.jpg"/><Relationship Id="rId7" Type="http://schemas.openxmlformats.org/officeDocument/2006/relationships/image" Target="../media/image4.png"/><Relationship Id="rId8" Type="http://schemas.openxmlformats.org/officeDocument/2006/relationships/image" Target="../media/image5.tiff"/><Relationship Id="rId9" Type="http://schemas.openxmlformats.org/officeDocument/2006/relationships/image" Target="../media/image6.tiff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5.tiff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4.png"/><Relationship Id="rId8" Type="http://schemas.openxmlformats.org/officeDocument/2006/relationships/image" Target="../media/image20.png"/><Relationship Id="rId9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Relationship Id="rId10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microsoft.com/office/2007/relationships/hdphoto" Target="../media/hdphoto1.wdp"/><Relationship Id="rId5" Type="http://schemas.openxmlformats.org/officeDocument/2006/relationships/image" Target="../media/image2.jpeg"/><Relationship Id="rId6" Type="http://schemas.openxmlformats.org/officeDocument/2006/relationships/image" Target="../media/image3.jpg"/><Relationship Id="rId7" Type="http://schemas.openxmlformats.org/officeDocument/2006/relationships/image" Target="../media/image4.png"/><Relationship Id="rId8" Type="http://schemas.openxmlformats.org/officeDocument/2006/relationships/image" Target="../media/image5.tiff"/><Relationship Id="rId9" Type="http://schemas.openxmlformats.org/officeDocument/2006/relationships/image" Target="../media/image6.tiff"/><Relationship Id="rId10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ixaDeTexto 7">
            <a:extLst>
              <a:ext uri="{FF2B5EF4-FFF2-40B4-BE49-F238E27FC236}">
                <a16:creationId xmlns:a16="http://schemas.microsoft.com/office/drawing/2014/main" xmlns="" id="{CA5D8F12-E973-834B-9815-60E543F7931E}"/>
              </a:ext>
            </a:extLst>
          </p:cNvPr>
          <p:cNvSpPr txBox="1"/>
          <p:nvPr/>
        </p:nvSpPr>
        <p:spPr>
          <a:xfrm>
            <a:off x="-15975" y="266370"/>
            <a:ext cx="9317039" cy="1877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Universidade Federal do Rio Grande do Sul</a:t>
            </a:r>
          </a:p>
          <a:p>
            <a:pPr algn="ctr">
              <a:defRPr/>
            </a:pPr>
            <a:r>
              <a:rPr lang="pt-BR" sz="2400" b="1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University</a:t>
            </a:r>
            <a:r>
              <a:rPr lang="pt-BR" sz="24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</a:t>
            </a:r>
            <a:r>
              <a:rPr lang="pt-BR" sz="2400" b="1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of</a:t>
            </a:r>
            <a:r>
              <a:rPr lang="pt-BR" sz="24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Ottawa</a:t>
            </a:r>
          </a:p>
          <a:p>
            <a:pPr algn="ctr">
              <a:defRPr/>
            </a:pPr>
            <a:r>
              <a:rPr lang="pt-BR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Clinical</a:t>
            </a: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</a:t>
            </a:r>
            <a:r>
              <a:rPr lang="pt-BR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Epidemiology</a:t>
            </a: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</a:t>
            </a:r>
            <a:r>
              <a:rPr lang="pt-BR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Program</a:t>
            </a: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| </a:t>
            </a:r>
            <a:r>
              <a:rPr lang="pt-BR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Graduate</a:t>
            </a: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</a:t>
            </a:r>
            <a:r>
              <a:rPr lang="pt-BR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Program</a:t>
            </a: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in </a:t>
            </a:r>
            <a:r>
              <a:rPr lang="pt-BR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Cardiology</a:t>
            </a: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|</a:t>
            </a:r>
            <a:r>
              <a:rPr lang="pt-BR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Ottawa Hospital </a:t>
            </a:r>
            <a:r>
              <a:rPr lang="pt-BR" b="1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Research</a:t>
            </a:r>
            <a:r>
              <a:rPr lang="pt-BR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</a:t>
            </a:r>
            <a:r>
              <a:rPr lang="pt-BR" b="1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Institute</a:t>
            </a:r>
            <a:endParaRPr lang="pt-BR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  <a:p>
            <a:pPr algn="ctr">
              <a:defRPr/>
            </a:pPr>
            <a:r>
              <a:rPr lang="pt-BR" sz="32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Centre for Journalology</a:t>
            </a:r>
            <a:endParaRPr lang="pt-BR" sz="1400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F2A37AC1-0EC5-EC42-9041-823E12F256B8}"/>
              </a:ext>
            </a:extLst>
          </p:cNvPr>
          <p:cNvSpPr/>
          <p:nvPr/>
        </p:nvSpPr>
        <p:spPr>
          <a:xfrm>
            <a:off x="-445168" y="6112042"/>
            <a:ext cx="9841831" cy="6617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xmlns="" id="{592356DA-4983-9146-BD37-225B656AF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xmlns="" id="{586FC3B5-6A17-A844-8717-A20098440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xmlns="" id="{A57CFA86-B964-8246-AA93-AAC277D57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" y="819838"/>
            <a:ext cx="2031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800" dirty="0">
                <a:latin typeface="Calibri" charset="0"/>
              </a:rPr>
              <a:t>		</a:t>
            </a:r>
            <a:endParaRPr lang="pt-BR" altLang="pt-BR" sz="1800" b="0" dirty="0">
              <a:latin typeface="Calibri" charset="0"/>
            </a:endParaRPr>
          </a:p>
          <a:p>
            <a:endParaRPr lang="pt-BR" altLang="pt-BR" sz="1800" b="0" dirty="0">
              <a:latin typeface="Calibri" charset="0"/>
            </a:endParaRPr>
          </a:p>
        </p:txBody>
      </p:sp>
      <p:sp>
        <p:nvSpPr>
          <p:cNvPr id="26" name="CaixaDeTexto 13">
            <a:extLst>
              <a:ext uri="{FF2B5EF4-FFF2-40B4-BE49-F238E27FC236}">
                <a16:creationId xmlns:a16="http://schemas.microsoft.com/office/drawing/2014/main" xmlns="" id="{1D2357CD-516F-814C-BD41-5F9C3ECDA83C}"/>
              </a:ext>
            </a:extLst>
          </p:cNvPr>
          <p:cNvSpPr txBox="1"/>
          <p:nvPr/>
        </p:nvSpPr>
        <p:spPr>
          <a:xfrm>
            <a:off x="-25236" y="2223874"/>
            <a:ext cx="9156404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pt-BR" sz="60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Transparency</a:t>
            </a:r>
            <a:r>
              <a:rPr lang="pt-BR" sz="60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in Science</a:t>
            </a:r>
          </a:p>
          <a:p>
            <a:pPr algn="ctr" eaLnBrk="1" hangingPunct="1">
              <a:defRPr/>
            </a:pPr>
            <a:r>
              <a:rPr lang="pt-BR" sz="32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Avoidable</a:t>
            </a:r>
            <a:r>
              <a:rPr lang="pt-BR" sz="32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sz="32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Waste</a:t>
            </a:r>
            <a:r>
              <a:rPr lang="pt-BR" sz="32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in </a:t>
            </a:r>
            <a:r>
              <a:rPr lang="pt-BR" sz="32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Research</a:t>
            </a:r>
            <a:r>
              <a:rPr lang="pt-BR" sz="32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sz="32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Through</a:t>
            </a:r>
            <a:r>
              <a:rPr lang="pt-BR" sz="32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A </a:t>
            </a:r>
            <a:r>
              <a:rPr lang="pt-BR" sz="32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Better</a:t>
            </a:r>
            <a:r>
              <a:rPr lang="pt-BR" sz="32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sz="32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endParaRPr lang="pt-BR" sz="3200" i="1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0E30320-5A50-3447-9699-FD5995F20F77}"/>
              </a:ext>
            </a:extLst>
          </p:cNvPr>
          <p:cNvSpPr txBox="1"/>
          <p:nvPr/>
        </p:nvSpPr>
        <p:spPr>
          <a:xfrm>
            <a:off x="3259154" y="4566340"/>
            <a:ext cx="2364750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Lucas Helal</a:t>
            </a:r>
          </a:p>
          <a:p>
            <a:r>
              <a:rPr lang="en-US" sz="1400" dirty="0">
                <a:solidFill>
                  <a:schemeClr val="bg2"/>
                </a:solidFill>
              </a:rPr>
              <a:t>ORCID: </a:t>
            </a:r>
            <a:r>
              <a:rPr lang="en-CA" sz="1400" dirty="0">
                <a:solidFill>
                  <a:schemeClr val="bg2"/>
                </a:solidFill>
              </a:rPr>
              <a:t>0000-0002-6900-7185</a:t>
            </a:r>
          </a:p>
          <a:p>
            <a:r>
              <a:rPr lang="en-US" sz="1400" dirty="0" err="1">
                <a:solidFill>
                  <a:schemeClr val="bg2"/>
                </a:solidFill>
              </a:rPr>
              <a:t>osf.io</a:t>
            </a:r>
            <a:r>
              <a:rPr lang="en-US" sz="1400" dirty="0">
                <a:solidFill>
                  <a:schemeClr val="bg2"/>
                </a:solidFill>
              </a:rPr>
              <a:t>/6xzyf</a:t>
            </a:r>
          </a:p>
          <a:p>
            <a:r>
              <a:rPr lang="en-US" sz="1400" dirty="0" err="1">
                <a:solidFill>
                  <a:schemeClr val="bg2"/>
                </a:solidFill>
              </a:rPr>
              <a:t>lhelal@ohri.ca</a:t>
            </a:r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8" name="Imagem 60">
            <a:extLst>
              <a:ext uri="{FF2B5EF4-FFF2-40B4-BE49-F238E27FC236}">
                <a16:creationId xmlns:a16="http://schemas.microsoft.com/office/drawing/2014/main" xmlns="" id="{4294ED74-88B3-1045-BD6C-A5EC33AF2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66" y="6148892"/>
            <a:ext cx="666954" cy="55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Imagem 18">
            <a:extLst>
              <a:ext uri="{FF2B5EF4-FFF2-40B4-BE49-F238E27FC236}">
                <a16:creationId xmlns:a16="http://schemas.microsoft.com/office/drawing/2014/main" xmlns="" id="{A451B597-A75F-4F4C-9F82-CD9481CC0D37}"/>
              </a:ext>
            </a:extLst>
          </p:cNvPr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1" r="13522" b="7343"/>
          <a:stretch/>
        </p:blipFill>
        <p:spPr bwMode="auto">
          <a:xfrm>
            <a:off x="5730241" y="6236829"/>
            <a:ext cx="1090146" cy="4584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Imagem 9">
            <a:extLst>
              <a:ext uri="{FF2B5EF4-FFF2-40B4-BE49-F238E27FC236}">
                <a16:creationId xmlns:a16="http://schemas.microsoft.com/office/drawing/2014/main" xmlns="" id="{8266D20E-AFD0-174A-972D-4DBB017AD8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280" r="1157" b="13365"/>
          <a:stretch/>
        </p:blipFill>
        <p:spPr>
          <a:xfrm>
            <a:off x="1822099" y="4416723"/>
            <a:ext cx="1382663" cy="1412157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xmlns="" id="{E92CB887-32DA-8B43-B889-5662DB46B7CC}"/>
              </a:ext>
            </a:extLst>
          </p:cNvPr>
          <p:cNvSpPr txBox="1"/>
          <p:nvPr/>
        </p:nvSpPr>
        <p:spPr>
          <a:xfrm>
            <a:off x="-10434" y="5747759"/>
            <a:ext cx="1451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@</a:t>
            </a:r>
            <a:r>
              <a:rPr lang="pt-BR" sz="1400" b="1" dirty="0" err="1">
                <a:solidFill>
                  <a:schemeClr val="bg1"/>
                </a:solidFill>
              </a:rPr>
              <a:t>lucashelal</a:t>
            </a:r>
            <a:r>
              <a:rPr lang="pt-BR" sz="1400" b="1" dirty="0">
                <a:solidFill>
                  <a:schemeClr val="bg1"/>
                </a:solidFill>
              </a:rPr>
              <a:t>_</a:t>
            </a:r>
          </a:p>
        </p:txBody>
      </p:sp>
      <p:pic>
        <p:nvPicPr>
          <p:cNvPr id="33" name="Imagem 61">
            <a:extLst>
              <a:ext uri="{FF2B5EF4-FFF2-40B4-BE49-F238E27FC236}">
                <a16:creationId xmlns:a16="http://schemas.microsoft.com/office/drawing/2014/main" xmlns="" id="{97BC68B0-B74A-3941-9A71-B0E244C4D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 t="2522" r="6638" b="3143"/>
          <a:stretch>
            <a:fillRect/>
          </a:stretch>
        </p:blipFill>
        <p:spPr bwMode="auto">
          <a:xfrm>
            <a:off x="7368041" y="6165102"/>
            <a:ext cx="479374" cy="53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474436F2-B884-8648-B5F6-C24B948EDA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413" y="6133021"/>
            <a:ext cx="837851" cy="6267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1DF75CB6-CBC8-9746-9A19-4CAF75E2F9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4544" y="6193542"/>
            <a:ext cx="1814142" cy="489658"/>
          </a:xfrm>
          <a:prstGeom prst="rect">
            <a:avLst/>
          </a:prstGeom>
        </p:spPr>
      </p:pic>
      <p:pic>
        <p:nvPicPr>
          <p:cNvPr id="3" name="Picture 2" descr="A picture containing black&#13;&#10;&#13;&#10;Description automatically generated">
            <a:extLst>
              <a:ext uri="{FF2B5EF4-FFF2-40B4-BE49-F238E27FC236}">
                <a16:creationId xmlns:a16="http://schemas.microsoft.com/office/drawing/2014/main" xmlns="" id="{DFDA85A7-8BB8-9545-B162-ABFB8E689A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2392" y="4581470"/>
            <a:ext cx="1324978" cy="1338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1DC23F7-B365-E741-94B9-0322F006B667}"/>
              </a:ext>
            </a:extLst>
          </p:cNvPr>
          <p:cNvSpPr txBox="1"/>
          <p:nvPr/>
        </p:nvSpPr>
        <p:spPr>
          <a:xfrm>
            <a:off x="5975816" y="4201439"/>
            <a:ext cx="132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bit.ly</a:t>
            </a:r>
            <a:r>
              <a:rPr lang="en-US" dirty="0">
                <a:solidFill>
                  <a:srgbClr val="FFFF00"/>
                </a:solidFill>
              </a:rPr>
              <a:t>/</a:t>
            </a:r>
            <a:r>
              <a:rPr lang="en-US" dirty="0" err="1">
                <a:solidFill>
                  <a:srgbClr val="FFFF00"/>
                </a:solidFill>
              </a:rPr>
              <a:t>lhppts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389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1653478-7047-CC4B-B07C-039606DDFB39}"/>
              </a:ext>
            </a:extLst>
          </p:cNvPr>
          <p:cNvSpPr txBox="1"/>
          <p:nvPr/>
        </p:nvSpPr>
        <p:spPr>
          <a:xfrm>
            <a:off x="233243" y="781708"/>
            <a:ext cx="4854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00"/>
                </a:solidFill>
              </a:rPr>
              <a:t>Proposed Solutions Through Better Reporting</a:t>
            </a:r>
          </a:p>
        </p:txBody>
      </p:sp>
      <p:pic>
        <p:nvPicPr>
          <p:cNvPr id="4" name="Picture 3" descr="A close up of a newspaper&#13;&#10;&#13;&#10;Description automatically generated">
            <a:extLst>
              <a:ext uri="{FF2B5EF4-FFF2-40B4-BE49-F238E27FC236}">
                <a16:creationId xmlns:a16="http://schemas.microsoft.com/office/drawing/2014/main" xmlns="" id="{99896987-2EF1-3E45-9C9B-EC4BE21F5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038" y="1327639"/>
            <a:ext cx="3855403" cy="5202101"/>
          </a:xfrm>
          <a:prstGeom prst="rect">
            <a:avLst/>
          </a:prstGeom>
        </p:spPr>
      </p:pic>
      <p:pic>
        <p:nvPicPr>
          <p:cNvPr id="9" name="Picture 8" descr="A close up of a newspaper&#13;&#10;&#13;&#10;Description automatically generated">
            <a:extLst>
              <a:ext uri="{FF2B5EF4-FFF2-40B4-BE49-F238E27FC236}">
                <a16:creationId xmlns:a16="http://schemas.microsoft.com/office/drawing/2014/main" xmlns="" id="{DBBD8E75-B259-884A-B914-AC06B51F15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3627" y="1327638"/>
            <a:ext cx="3909807" cy="5202102"/>
          </a:xfrm>
          <a:prstGeom prst="rect">
            <a:avLst/>
          </a:prstGeom>
        </p:spPr>
      </p:pic>
      <p:pic>
        <p:nvPicPr>
          <p:cNvPr id="11" name="Picture 10" descr="A close up of a newspaper&#13;&#10;&#13;&#10;Description automatically generated">
            <a:extLst>
              <a:ext uri="{FF2B5EF4-FFF2-40B4-BE49-F238E27FC236}">
                <a16:creationId xmlns:a16="http://schemas.microsoft.com/office/drawing/2014/main" xmlns="" id="{DF1B4892-556F-8D4A-8F12-301037515C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7172" y="1327639"/>
            <a:ext cx="3855403" cy="52076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26B6E27-8E0D-B549-89E8-2E7EFE0C196A}"/>
              </a:ext>
            </a:extLst>
          </p:cNvPr>
          <p:cNvSpPr txBox="1"/>
          <p:nvPr/>
        </p:nvSpPr>
        <p:spPr>
          <a:xfrm>
            <a:off x="0" y="6529740"/>
            <a:ext cx="884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Begg</a:t>
            </a:r>
            <a:r>
              <a:rPr lang="en-US" dirty="0">
                <a:solidFill>
                  <a:srgbClr val="FFFF00"/>
                </a:solidFill>
              </a:rPr>
              <a:t> C et al. </a:t>
            </a:r>
            <a:r>
              <a:rPr lang="en-US" b="1" dirty="0">
                <a:solidFill>
                  <a:srgbClr val="FFFF00"/>
                </a:solidFill>
              </a:rPr>
              <a:t>JAMA</a:t>
            </a:r>
            <a:r>
              <a:rPr lang="en-US" dirty="0">
                <a:solidFill>
                  <a:srgbClr val="FFFF00"/>
                </a:solidFill>
              </a:rPr>
              <a:t>, 1996; Moher D et al, </a:t>
            </a:r>
            <a:r>
              <a:rPr lang="en-US" b="1" dirty="0">
                <a:solidFill>
                  <a:srgbClr val="FFFF00"/>
                </a:solidFill>
              </a:rPr>
              <a:t>Ann Intern Med</a:t>
            </a:r>
            <a:r>
              <a:rPr lang="en-US" dirty="0">
                <a:solidFill>
                  <a:srgbClr val="FFFF00"/>
                </a:solidFill>
              </a:rPr>
              <a:t>, 2001; Schulz K et al, </a:t>
            </a:r>
            <a:r>
              <a:rPr lang="en-US" b="1" dirty="0">
                <a:solidFill>
                  <a:srgbClr val="FFFF00"/>
                </a:solidFill>
              </a:rPr>
              <a:t>Lancet</a:t>
            </a:r>
            <a:r>
              <a:rPr lang="en-US" dirty="0">
                <a:solidFill>
                  <a:srgbClr val="FFFF00"/>
                </a:solidFill>
              </a:rPr>
              <a:t>, 2010.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xmlns="" id="{80928DD1-4CBB-AC4D-AC89-25B79B06FF94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9175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Avoidable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Waste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In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Research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Through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Better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endParaRPr lang="en-US" altLang="en-US" sz="28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pic>
        <p:nvPicPr>
          <p:cNvPr id="10" name="Picture 9" descr="A group of people posing for the camera&#13;&#10;&#13;&#10;Description automatically generated">
            <a:extLst>
              <a:ext uri="{FF2B5EF4-FFF2-40B4-BE49-F238E27FC236}">
                <a16:creationId xmlns:a16="http://schemas.microsoft.com/office/drawing/2014/main" xmlns="" id="{5E99CF03-B0F4-B34D-8691-C920FDFC4C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99" r="5757"/>
          <a:stretch/>
        </p:blipFill>
        <p:spPr>
          <a:xfrm>
            <a:off x="5223020" y="839458"/>
            <a:ext cx="1069981" cy="107659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781644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Guidelines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1653478-7047-CC4B-B07C-039606DDFB39}"/>
              </a:ext>
            </a:extLst>
          </p:cNvPr>
          <p:cNvSpPr txBox="1"/>
          <p:nvPr/>
        </p:nvSpPr>
        <p:spPr>
          <a:xfrm>
            <a:off x="233243" y="781708"/>
            <a:ext cx="3181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00"/>
                </a:solidFill>
              </a:rPr>
              <a:t>Too much guidance available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26B6E27-8E0D-B549-89E8-2E7EFE0C196A}"/>
              </a:ext>
            </a:extLst>
          </p:cNvPr>
          <p:cNvSpPr txBox="1"/>
          <p:nvPr/>
        </p:nvSpPr>
        <p:spPr>
          <a:xfrm>
            <a:off x="0" y="6482235"/>
            <a:ext cx="581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The EQUATOR Network - http://</a:t>
            </a:r>
            <a:r>
              <a:rPr lang="en-US" dirty="0" err="1">
                <a:solidFill>
                  <a:srgbClr val="FFFF00"/>
                </a:solidFill>
              </a:rPr>
              <a:t>www.equator-network.org</a:t>
            </a:r>
            <a:r>
              <a:rPr lang="en-US" dirty="0">
                <a:solidFill>
                  <a:srgbClr val="FFFF00"/>
                </a:solidFill>
              </a:rPr>
              <a:t>/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AA1A4888-8316-F540-8C6F-59B0AB023E94}"/>
              </a:ext>
            </a:extLst>
          </p:cNvPr>
          <p:cNvSpPr txBox="1"/>
          <p:nvPr/>
        </p:nvSpPr>
        <p:spPr>
          <a:xfrm>
            <a:off x="135951" y="1350434"/>
            <a:ext cx="424308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CONSORT</a:t>
            </a:r>
          </a:p>
          <a:p>
            <a:r>
              <a:rPr lang="en-US" dirty="0">
                <a:solidFill>
                  <a:schemeClr val="bg1"/>
                </a:solidFill>
              </a:rPr>
              <a:t>Pharmacological Trials</a:t>
            </a:r>
          </a:p>
          <a:p>
            <a:r>
              <a:rPr lang="en-US" dirty="0">
                <a:solidFill>
                  <a:schemeClr val="bg1"/>
                </a:solidFill>
              </a:rPr>
              <a:t>Non-Inferiority Trials</a:t>
            </a:r>
          </a:p>
          <a:p>
            <a:r>
              <a:rPr lang="en-US" dirty="0">
                <a:solidFill>
                  <a:schemeClr val="bg1"/>
                </a:solidFill>
              </a:rPr>
              <a:t>Non-Pharmacological Trials</a:t>
            </a:r>
          </a:p>
          <a:p>
            <a:r>
              <a:rPr lang="en-US" dirty="0">
                <a:solidFill>
                  <a:schemeClr val="bg1"/>
                </a:solidFill>
              </a:rPr>
              <a:t>Chinese Medicine Trials and counting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PRISMA</a:t>
            </a:r>
          </a:p>
          <a:p>
            <a:r>
              <a:rPr lang="en-US" dirty="0">
                <a:solidFill>
                  <a:schemeClr val="bg1"/>
                </a:solidFill>
              </a:rPr>
              <a:t>Systematic Reviews/Pairwise metanalysis</a:t>
            </a:r>
          </a:p>
          <a:p>
            <a:r>
              <a:rPr lang="en-US" dirty="0">
                <a:solidFill>
                  <a:schemeClr val="bg1"/>
                </a:solidFill>
              </a:rPr>
              <a:t>Systematic Reviews/Network metanalysis</a:t>
            </a:r>
          </a:p>
          <a:p>
            <a:r>
              <a:rPr lang="en-US" dirty="0">
                <a:solidFill>
                  <a:schemeClr val="bg1"/>
                </a:solidFill>
              </a:rPr>
              <a:t>Systematic Reviews/IPD</a:t>
            </a:r>
          </a:p>
          <a:p>
            <a:r>
              <a:rPr lang="en-US" dirty="0">
                <a:solidFill>
                  <a:schemeClr val="bg1"/>
                </a:solidFill>
              </a:rPr>
              <a:t>Systematic Reviews/Protocols and counting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STROBE</a:t>
            </a:r>
          </a:p>
          <a:p>
            <a:r>
              <a:rPr lang="en-US" dirty="0">
                <a:solidFill>
                  <a:schemeClr val="bg1"/>
                </a:solidFill>
              </a:rPr>
              <a:t>Cross-sectional studies</a:t>
            </a:r>
          </a:p>
          <a:p>
            <a:r>
              <a:rPr lang="en-US" dirty="0">
                <a:solidFill>
                  <a:schemeClr val="bg1"/>
                </a:solidFill>
              </a:rPr>
              <a:t>Case-control studies</a:t>
            </a:r>
          </a:p>
          <a:p>
            <a:r>
              <a:rPr lang="en-US" dirty="0">
                <a:solidFill>
                  <a:schemeClr val="bg1"/>
                </a:solidFill>
              </a:rPr>
              <a:t>Cohort studies and counting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7114830-33C7-D549-ACC5-7B4C3BAB61E9}"/>
              </a:ext>
            </a:extLst>
          </p:cNvPr>
          <p:cNvSpPr txBox="1"/>
          <p:nvPr/>
        </p:nvSpPr>
        <p:spPr>
          <a:xfrm>
            <a:off x="4512690" y="1327639"/>
            <a:ext cx="4480073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>
                <a:solidFill>
                  <a:srgbClr val="FFFF00"/>
                </a:solidFill>
              </a:rPr>
              <a:t>STARD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Essential Items of Diagnostic Accuracy Studies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Diagnostic Accuracy with Bayesian Methods</a:t>
            </a:r>
          </a:p>
          <a:p>
            <a:pPr algn="r"/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b="1" dirty="0">
                <a:solidFill>
                  <a:srgbClr val="FFFF00"/>
                </a:solidFill>
              </a:rPr>
              <a:t>CHEERS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Health Economic Evaluation Reports</a:t>
            </a:r>
          </a:p>
          <a:p>
            <a:pPr algn="r"/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b="1" dirty="0">
                <a:solidFill>
                  <a:srgbClr val="FFFF00"/>
                </a:solidFill>
              </a:rPr>
              <a:t>ARRIVE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Animal and pre-clinical research</a:t>
            </a:r>
          </a:p>
          <a:p>
            <a:pPr algn="r"/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b="1" dirty="0">
                <a:solidFill>
                  <a:srgbClr val="FFFF00"/>
                </a:solidFill>
              </a:rPr>
              <a:t>RIGHT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Expert Panels and Guidelines</a:t>
            </a:r>
          </a:p>
          <a:p>
            <a:pPr algn="r"/>
            <a:endParaRPr lang="en-US" dirty="0">
              <a:solidFill>
                <a:schemeClr val="bg1"/>
              </a:solidFill>
            </a:endParaRPr>
          </a:p>
          <a:p>
            <a:pPr algn="r"/>
            <a:r>
              <a:rPr lang="en-US" b="1" dirty="0">
                <a:solidFill>
                  <a:srgbClr val="FFFF00"/>
                </a:solidFill>
              </a:rPr>
              <a:t>CARE</a:t>
            </a:r>
            <a:endParaRPr lang="en-US" dirty="0">
              <a:solidFill>
                <a:srgbClr val="FFFF00"/>
              </a:solidFill>
            </a:endParaRPr>
          </a:p>
          <a:p>
            <a:pPr algn="r"/>
            <a:r>
              <a:rPr lang="en-US" dirty="0">
                <a:solidFill>
                  <a:schemeClr val="bg1"/>
                </a:solidFill>
              </a:rPr>
              <a:t>Case study/Case Reports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/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dirty="0">
                <a:solidFill>
                  <a:srgbClr val="FFFF00"/>
                </a:solidFill>
              </a:rPr>
              <a:t>SPIRIT</a:t>
            </a:r>
          </a:p>
          <a:p>
            <a:pPr algn="r"/>
            <a:r>
              <a:rPr lang="en-US" dirty="0">
                <a:solidFill>
                  <a:schemeClr val="bg1"/>
                </a:solidFill>
              </a:rPr>
              <a:t>Clinical Trials Protocols</a:t>
            </a:r>
          </a:p>
          <a:p>
            <a:pPr marL="285750" indent="-285750" algn="r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207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D03D18A5-7324-1448-B9B1-896F7E06EC79}"/>
              </a:ext>
            </a:extLst>
          </p:cNvPr>
          <p:cNvSpPr txBox="1"/>
          <p:nvPr/>
        </p:nvSpPr>
        <p:spPr>
          <a:xfrm>
            <a:off x="1335733" y="6472640"/>
            <a:ext cx="7872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Cobey</a:t>
            </a:r>
            <a:r>
              <a:rPr lang="en-US" dirty="0">
                <a:solidFill>
                  <a:srgbClr val="FFFF00"/>
                </a:solidFill>
              </a:rPr>
              <a:t> KD et al, </a:t>
            </a:r>
            <a:r>
              <a:rPr lang="en-US" b="1" dirty="0">
                <a:solidFill>
                  <a:srgbClr val="FFFF00"/>
                </a:solidFill>
              </a:rPr>
              <a:t>CMAJ</a:t>
            </a:r>
            <a:r>
              <a:rPr lang="en-US" dirty="0">
                <a:solidFill>
                  <a:srgbClr val="FFFF00"/>
                </a:solidFill>
              </a:rPr>
              <a:t>, 2016;188(12):e279-80; </a:t>
            </a:r>
            <a:r>
              <a:rPr lang="en-US" dirty="0" err="1">
                <a:solidFill>
                  <a:srgbClr val="FFFF00"/>
                </a:solidFill>
              </a:rPr>
              <a:t>Cobey</a:t>
            </a:r>
            <a:r>
              <a:rPr lang="en-US" dirty="0">
                <a:solidFill>
                  <a:srgbClr val="FFFF00"/>
                </a:solidFill>
              </a:rPr>
              <a:t> KD et al, </a:t>
            </a:r>
            <a:r>
              <a:rPr lang="en-US" b="1" dirty="0" err="1">
                <a:solidFill>
                  <a:srgbClr val="FFFF00"/>
                </a:solidFill>
              </a:rPr>
              <a:t>PeerJ</a:t>
            </a:r>
            <a:r>
              <a:rPr lang="en-US" dirty="0">
                <a:solidFill>
                  <a:srgbClr val="FFFF00"/>
                </a:solidFill>
              </a:rPr>
              <a:t>, 2017;5:e324.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CE8D4A8-1B92-C947-9F7C-F6E3682A5ECB}"/>
              </a:ext>
            </a:extLst>
          </p:cNvPr>
          <p:cNvSpPr txBox="1"/>
          <p:nvPr/>
        </p:nvSpPr>
        <p:spPr>
          <a:xfrm>
            <a:off x="233243" y="771439"/>
            <a:ext cx="52627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2F92"/>
                </a:solidFill>
              </a:rPr>
              <a:t>Institutions and Authors – </a:t>
            </a:r>
            <a:r>
              <a:rPr lang="en-US" sz="2000" b="1" i="1" dirty="0">
                <a:solidFill>
                  <a:schemeClr val="bg1"/>
                </a:solidFill>
              </a:rPr>
              <a:t>A Publications Officer</a:t>
            </a:r>
          </a:p>
        </p:txBody>
      </p:sp>
      <p:sp>
        <p:nvSpPr>
          <p:cNvPr id="21" name="Rectangle 4">
            <a:extLst>
              <a:ext uri="{FF2B5EF4-FFF2-40B4-BE49-F238E27FC236}">
                <a16:creationId xmlns:a16="http://schemas.microsoft.com/office/drawing/2014/main" xmlns="" id="{25FCE038-EE0D-0F44-A742-23CDD1FA17F3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9175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Avoidable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Waste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on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Research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Through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Better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endParaRPr lang="en-US" altLang="en-US" sz="28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266DFB79-D220-C940-928E-3919C677BBD3}"/>
              </a:ext>
            </a:extLst>
          </p:cNvPr>
          <p:cNvSpPr txBox="1"/>
          <p:nvPr/>
        </p:nvSpPr>
        <p:spPr>
          <a:xfrm>
            <a:off x="1335733" y="6472640"/>
            <a:ext cx="7872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Cobey</a:t>
            </a:r>
            <a:r>
              <a:rPr lang="en-US" dirty="0">
                <a:solidFill>
                  <a:srgbClr val="FFFF00"/>
                </a:solidFill>
              </a:rPr>
              <a:t> KD et al, </a:t>
            </a:r>
            <a:r>
              <a:rPr lang="en-US" b="1" dirty="0">
                <a:solidFill>
                  <a:srgbClr val="FFFF00"/>
                </a:solidFill>
              </a:rPr>
              <a:t>CMAJ</a:t>
            </a:r>
            <a:r>
              <a:rPr lang="en-US" dirty="0">
                <a:solidFill>
                  <a:srgbClr val="FFFF00"/>
                </a:solidFill>
              </a:rPr>
              <a:t>, 2016;188(12):e279-80; </a:t>
            </a:r>
            <a:r>
              <a:rPr lang="en-US" dirty="0" err="1">
                <a:solidFill>
                  <a:srgbClr val="FFFF00"/>
                </a:solidFill>
              </a:rPr>
              <a:t>Cobey</a:t>
            </a:r>
            <a:r>
              <a:rPr lang="en-US" dirty="0">
                <a:solidFill>
                  <a:srgbClr val="FFFF00"/>
                </a:solidFill>
              </a:rPr>
              <a:t> KD et al, </a:t>
            </a:r>
            <a:r>
              <a:rPr lang="en-US" b="1" dirty="0" err="1">
                <a:solidFill>
                  <a:srgbClr val="FFFF00"/>
                </a:solidFill>
              </a:rPr>
              <a:t>PeerJ</a:t>
            </a:r>
            <a:r>
              <a:rPr lang="en-US" dirty="0">
                <a:solidFill>
                  <a:srgbClr val="FFFF00"/>
                </a:solidFill>
              </a:rPr>
              <a:t>, 2017;5:e324.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xmlns="" id="{9237920F-A757-8D43-A512-F0BEBD046D76}"/>
              </a:ext>
            </a:extLst>
          </p:cNvPr>
          <p:cNvSpPr/>
          <p:nvPr/>
        </p:nvSpPr>
        <p:spPr>
          <a:xfrm>
            <a:off x="1148351" y="3995877"/>
            <a:ext cx="1719107" cy="1719107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xmlns="" id="{9AA93FC2-B171-044C-9B1C-154E5276DB22}"/>
              </a:ext>
            </a:extLst>
          </p:cNvPr>
          <p:cNvSpPr/>
          <p:nvPr/>
        </p:nvSpPr>
        <p:spPr>
          <a:xfrm>
            <a:off x="218834" y="2178793"/>
            <a:ext cx="1707069" cy="1719107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CF2BA1F5-DE68-2C40-B2D5-68C8C2E17857}"/>
              </a:ext>
            </a:extLst>
          </p:cNvPr>
          <p:cNvSpPr txBox="1"/>
          <p:nvPr/>
        </p:nvSpPr>
        <p:spPr>
          <a:xfrm>
            <a:off x="102714" y="2773633"/>
            <a:ext cx="19303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2F92"/>
                </a:solidFill>
              </a:rPr>
              <a:t>Pre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9618E35-B85A-E441-BEE7-DFDD9FC4A2DF}"/>
              </a:ext>
            </a:extLst>
          </p:cNvPr>
          <p:cNvSpPr txBox="1"/>
          <p:nvPr/>
        </p:nvSpPr>
        <p:spPr>
          <a:xfrm>
            <a:off x="1173486" y="4594871"/>
            <a:ext cx="1668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2F92"/>
                </a:solidFill>
              </a:rPr>
              <a:t>During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941FCF69-17BD-5E4B-8721-A954447E7D27}"/>
              </a:ext>
            </a:extLst>
          </p:cNvPr>
          <p:cNvSpPr/>
          <p:nvPr/>
        </p:nvSpPr>
        <p:spPr>
          <a:xfrm>
            <a:off x="3799333" y="4646808"/>
            <a:ext cx="1719107" cy="1719107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13573FA6-B2C7-764A-BE36-48D0E4D93EEB}"/>
              </a:ext>
            </a:extLst>
          </p:cNvPr>
          <p:cNvSpPr txBox="1"/>
          <p:nvPr/>
        </p:nvSpPr>
        <p:spPr>
          <a:xfrm>
            <a:off x="3824468" y="5324515"/>
            <a:ext cx="16688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2F92"/>
                </a:solidFill>
              </a:rPr>
              <a:t>Post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F21E44F6-A343-D04C-B6C6-928F718BE7B0}"/>
              </a:ext>
            </a:extLst>
          </p:cNvPr>
          <p:cNvSpPr/>
          <p:nvPr/>
        </p:nvSpPr>
        <p:spPr>
          <a:xfrm>
            <a:off x="6450315" y="4092039"/>
            <a:ext cx="1719107" cy="1719107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EC782224-0895-6947-9C07-4E1D24283C7E}"/>
              </a:ext>
            </a:extLst>
          </p:cNvPr>
          <p:cNvSpPr/>
          <p:nvPr/>
        </p:nvSpPr>
        <p:spPr>
          <a:xfrm>
            <a:off x="6450315" y="4580746"/>
            <a:ext cx="17504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2F92"/>
                </a:solidFill>
              </a:rPr>
              <a:t>Education</a:t>
            </a:r>
          </a:p>
          <a:p>
            <a:pPr algn="ctr"/>
            <a:r>
              <a:rPr lang="en-US" sz="2400" b="1" dirty="0">
                <a:solidFill>
                  <a:srgbClr val="FF2F92"/>
                </a:solidFill>
              </a:rPr>
              <a:t>Promotion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xmlns="" id="{A10E61BB-FFC0-7449-BE5D-1825B4723B23}"/>
              </a:ext>
            </a:extLst>
          </p:cNvPr>
          <p:cNvSpPr/>
          <p:nvPr/>
        </p:nvSpPr>
        <p:spPr>
          <a:xfrm>
            <a:off x="6944390" y="2098247"/>
            <a:ext cx="1719107" cy="1719107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xmlns="" id="{48C1ABA7-8F30-D840-9809-9B6E3E66D416}"/>
              </a:ext>
            </a:extLst>
          </p:cNvPr>
          <p:cNvSpPr/>
          <p:nvPr/>
        </p:nvSpPr>
        <p:spPr>
          <a:xfrm>
            <a:off x="6944390" y="2740241"/>
            <a:ext cx="175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rgbClr val="FF2F92"/>
                </a:solidFill>
              </a:rPr>
              <a:t>Audits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09C22667-EF33-4949-90BE-9C2326961C6A}"/>
              </a:ext>
            </a:extLst>
          </p:cNvPr>
          <p:cNvGrpSpPr/>
          <p:nvPr/>
        </p:nvGrpSpPr>
        <p:grpSpPr>
          <a:xfrm>
            <a:off x="-144070" y="1619910"/>
            <a:ext cx="5507709" cy="412595"/>
            <a:chOff x="-125338" y="5720576"/>
            <a:chExt cx="5507709" cy="412595"/>
          </a:xfrm>
        </p:grpSpPr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xmlns="" id="{5F1D2B23-BD23-C949-8DA5-38EB3419CC0B}"/>
                </a:ext>
              </a:extLst>
            </p:cNvPr>
            <p:cNvSpPr/>
            <p:nvPr/>
          </p:nvSpPr>
          <p:spPr>
            <a:xfrm>
              <a:off x="-125338" y="5720576"/>
              <a:ext cx="5507709" cy="4125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xmlns="" id="{5D299065-7277-B24D-91A1-B5872D2A3623}"/>
                </a:ext>
              </a:extLst>
            </p:cNvPr>
            <p:cNvSpPr txBox="1"/>
            <p:nvPr/>
          </p:nvSpPr>
          <p:spPr>
            <a:xfrm>
              <a:off x="0" y="5742207"/>
              <a:ext cx="2375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203864"/>
                  </a:solidFill>
                </a:rPr>
                <a:t> 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9B7D4B22-F524-E442-BFC1-84AEB8F4431C}"/>
              </a:ext>
            </a:extLst>
          </p:cNvPr>
          <p:cNvSpPr txBox="1"/>
          <p:nvPr/>
        </p:nvSpPr>
        <p:spPr>
          <a:xfrm>
            <a:off x="184520" y="1633446"/>
            <a:ext cx="5184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203864"/>
                </a:solidFill>
              </a:rPr>
              <a:t>Assistance for authors, researchers and investigators</a:t>
            </a:r>
          </a:p>
        </p:txBody>
      </p:sp>
      <p:pic>
        <p:nvPicPr>
          <p:cNvPr id="43" name="Picture 42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xmlns="" id="{D6C786D3-F84A-A546-953A-2C1AA3527F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4"/>
          <a:stretch/>
        </p:blipFill>
        <p:spPr>
          <a:xfrm>
            <a:off x="2806844" y="2558049"/>
            <a:ext cx="3704084" cy="122780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11482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C6A080D-08FF-F348-9DCC-6E308E84F339}"/>
              </a:ext>
            </a:extLst>
          </p:cNvPr>
          <p:cNvSpPr txBox="1"/>
          <p:nvPr/>
        </p:nvSpPr>
        <p:spPr>
          <a:xfrm>
            <a:off x="0" y="6488668"/>
            <a:ext cx="341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http://</a:t>
            </a:r>
            <a:r>
              <a:rPr lang="en-US" dirty="0" err="1">
                <a:solidFill>
                  <a:srgbClr val="FFFF00"/>
                </a:solidFill>
              </a:rPr>
              <a:t>www.equator-network.org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8268292-E292-BE44-8078-2A301DB160BA}"/>
              </a:ext>
            </a:extLst>
          </p:cNvPr>
          <p:cNvSpPr txBox="1"/>
          <p:nvPr/>
        </p:nvSpPr>
        <p:spPr>
          <a:xfrm>
            <a:off x="252493" y="741802"/>
            <a:ext cx="54313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2F92"/>
                </a:solidFill>
              </a:rPr>
              <a:t>Institutions and Authors – </a:t>
            </a:r>
            <a:r>
              <a:rPr lang="en-US" sz="2000" b="1" i="1" dirty="0">
                <a:solidFill>
                  <a:schemeClr val="bg1"/>
                </a:solidFill>
              </a:rPr>
              <a:t>The EQUATOR Network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356B08F3-5CE8-BD43-BE95-1A088484B229}"/>
              </a:ext>
            </a:extLst>
          </p:cNvPr>
          <p:cNvGrpSpPr/>
          <p:nvPr/>
        </p:nvGrpSpPr>
        <p:grpSpPr>
          <a:xfrm>
            <a:off x="1709877" y="2199397"/>
            <a:ext cx="3702088" cy="300076"/>
            <a:chOff x="257194" y="2450141"/>
            <a:chExt cx="4910551" cy="398029"/>
          </a:xfrm>
        </p:grpSpPr>
        <p:pic>
          <p:nvPicPr>
            <p:cNvPr id="3" name="Picture 2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xmlns="" id="{DCB8BE20-3779-AC4B-981D-258FC7F0C1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4969" r="43989" b="76984"/>
            <a:stretch/>
          </p:blipFill>
          <p:spPr>
            <a:xfrm>
              <a:off x="257194" y="2450141"/>
              <a:ext cx="4910551" cy="398029"/>
            </a:xfrm>
            <a:prstGeom prst="roundRect">
              <a:avLst/>
            </a:prstGeom>
          </p:spPr>
        </p:pic>
        <p:pic>
          <p:nvPicPr>
            <p:cNvPr id="11" name="Picture 10" descr="A screenshot of a cell phone&#13;&#10;&#13;&#10;Description automatically generated">
              <a:extLst>
                <a:ext uri="{FF2B5EF4-FFF2-40B4-BE49-F238E27FC236}">
                  <a16:creationId xmlns:a16="http://schemas.microsoft.com/office/drawing/2014/main" xmlns="" id="{6E422513-D7D6-FC4C-9DF3-3089A0F49B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501" t="15159" r="62663" b="77181"/>
            <a:stretch/>
          </p:blipFill>
          <p:spPr>
            <a:xfrm>
              <a:off x="2794552" y="2475181"/>
              <a:ext cx="774700" cy="355801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2830B780-03FF-8047-B29B-1426AF6F87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222" y="3262748"/>
            <a:ext cx="6483542" cy="3145333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xmlns="" id="{2B434144-8D65-8C46-820C-AD1F9002EC91}"/>
              </a:ext>
            </a:extLst>
          </p:cNvPr>
          <p:cNvGrpSpPr/>
          <p:nvPr/>
        </p:nvGrpSpPr>
        <p:grpSpPr>
          <a:xfrm>
            <a:off x="2842145" y="4272139"/>
            <a:ext cx="276426" cy="276426"/>
            <a:chOff x="8931315" y="2688299"/>
            <a:chExt cx="450574" cy="450574"/>
          </a:xfrm>
        </p:grpSpPr>
        <p:sp>
          <p:nvSpPr>
            <p:cNvPr id="30" name="Teardrop 29">
              <a:extLst>
                <a:ext uri="{FF2B5EF4-FFF2-40B4-BE49-F238E27FC236}">
                  <a16:creationId xmlns:a16="http://schemas.microsoft.com/office/drawing/2014/main" xmlns="" id="{A1ABCB24-669D-BE4E-A496-0542FD7589E4}"/>
                </a:ext>
              </a:extLst>
            </p:cNvPr>
            <p:cNvSpPr/>
            <p:nvPr/>
          </p:nvSpPr>
          <p:spPr>
            <a:xfrm rot="8100000">
              <a:off x="8931315" y="2688299"/>
              <a:ext cx="450574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xmlns="" id="{EA86B67E-7A07-AD45-84BD-A14EAC5E592D}"/>
                </a:ext>
              </a:extLst>
            </p:cNvPr>
            <p:cNvSpPr/>
            <p:nvPr/>
          </p:nvSpPr>
          <p:spPr>
            <a:xfrm>
              <a:off x="9061348" y="2818337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xmlns="" id="{4281DC28-84E7-EE47-8CE0-58EB79BF115E}"/>
              </a:ext>
            </a:extLst>
          </p:cNvPr>
          <p:cNvGrpSpPr/>
          <p:nvPr/>
        </p:nvGrpSpPr>
        <p:grpSpPr>
          <a:xfrm>
            <a:off x="3489542" y="5597376"/>
            <a:ext cx="276426" cy="276426"/>
            <a:chOff x="8415130" y="2849217"/>
            <a:chExt cx="450574" cy="450574"/>
          </a:xfrm>
        </p:grpSpPr>
        <p:sp>
          <p:nvSpPr>
            <p:cNvPr id="33" name="Teardrop 32">
              <a:extLst>
                <a:ext uri="{FF2B5EF4-FFF2-40B4-BE49-F238E27FC236}">
                  <a16:creationId xmlns:a16="http://schemas.microsoft.com/office/drawing/2014/main" xmlns="" id="{D8D2913F-5C0F-DE4C-A1B1-7502E0FDBF9A}"/>
                </a:ext>
              </a:extLst>
            </p:cNvPr>
            <p:cNvSpPr/>
            <p:nvPr/>
          </p:nvSpPr>
          <p:spPr>
            <a:xfrm rot="8100000">
              <a:off x="8415130" y="2849217"/>
              <a:ext cx="450574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09AEB97A-3AE0-AD42-AB4F-84C3775351E6}"/>
                </a:ext>
              </a:extLst>
            </p:cNvPr>
            <p:cNvSpPr/>
            <p:nvPr/>
          </p:nvSpPr>
          <p:spPr>
            <a:xfrm>
              <a:off x="8545167" y="2979254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xmlns="" id="{7D0925A5-5722-9441-AE7D-96E25566053A}"/>
              </a:ext>
            </a:extLst>
          </p:cNvPr>
          <p:cNvGrpSpPr/>
          <p:nvPr/>
        </p:nvGrpSpPr>
        <p:grpSpPr>
          <a:xfrm>
            <a:off x="6787308" y="5558487"/>
            <a:ext cx="276426" cy="276426"/>
            <a:chOff x="8415130" y="2849217"/>
            <a:chExt cx="450574" cy="450574"/>
          </a:xfrm>
        </p:grpSpPr>
        <p:sp>
          <p:nvSpPr>
            <p:cNvPr id="37" name="Teardrop 36">
              <a:extLst>
                <a:ext uri="{FF2B5EF4-FFF2-40B4-BE49-F238E27FC236}">
                  <a16:creationId xmlns:a16="http://schemas.microsoft.com/office/drawing/2014/main" xmlns="" id="{9A6E080C-3F20-1844-94C3-546F723C537C}"/>
                </a:ext>
              </a:extLst>
            </p:cNvPr>
            <p:cNvSpPr/>
            <p:nvPr/>
          </p:nvSpPr>
          <p:spPr>
            <a:xfrm rot="8100000">
              <a:off x="8415130" y="2849217"/>
              <a:ext cx="450574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xmlns="" id="{674B97C1-09E9-3549-B8EB-3D2EF15E04FD}"/>
                </a:ext>
              </a:extLst>
            </p:cNvPr>
            <p:cNvSpPr/>
            <p:nvPr/>
          </p:nvSpPr>
          <p:spPr>
            <a:xfrm>
              <a:off x="8545167" y="2979254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xmlns="" id="{898B7CED-B955-D441-B324-4ED11228F68A}"/>
              </a:ext>
            </a:extLst>
          </p:cNvPr>
          <p:cNvGrpSpPr/>
          <p:nvPr/>
        </p:nvGrpSpPr>
        <p:grpSpPr>
          <a:xfrm>
            <a:off x="4393441" y="4213704"/>
            <a:ext cx="276426" cy="276426"/>
            <a:chOff x="6036326" y="2497800"/>
            <a:chExt cx="450575" cy="450574"/>
          </a:xfrm>
        </p:grpSpPr>
        <p:sp>
          <p:nvSpPr>
            <p:cNvPr id="40" name="Teardrop 39">
              <a:extLst>
                <a:ext uri="{FF2B5EF4-FFF2-40B4-BE49-F238E27FC236}">
                  <a16:creationId xmlns:a16="http://schemas.microsoft.com/office/drawing/2014/main" xmlns="" id="{0FC5E380-4B78-A148-BDBA-C7AA563B7E71}"/>
                </a:ext>
              </a:extLst>
            </p:cNvPr>
            <p:cNvSpPr/>
            <p:nvPr/>
          </p:nvSpPr>
          <p:spPr>
            <a:xfrm rot="8100000">
              <a:off x="6036326" y="2497800"/>
              <a:ext cx="450575" cy="450574"/>
            </a:xfrm>
            <a:prstGeom prst="teardrop">
              <a:avLst>
                <a:gd name="adj" fmla="val 124123"/>
              </a:avLst>
            </a:prstGeom>
            <a:solidFill>
              <a:srgbClr val="EF30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xmlns="" id="{70C24510-EC2F-674E-9204-33DF1E3FD04F}"/>
                </a:ext>
              </a:extLst>
            </p:cNvPr>
            <p:cNvSpPr/>
            <p:nvPr/>
          </p:nvSpPr>
          <p:spPr>
            <a:xfrm>
              <a:off x="6166361" y="2627836"/>
              <a:ext cx="190500" cy="1905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xmlns="" id="{5A7EE537-4C1E-FB44-B0EB-83A9189C25B2}"/>
              </a:ext>
            </a:extLst>
          </p:cNvPr>
          <p:cNvGrpSpPr/>
          <p:nvPr/>
        </p:nvGrpSpPr>
        <p:grpSpPr>
          <a:xfrm>
            <a:off x="2410127" y="3559563"/>
            <a:ext cx="570228" cy="712577"/>
            <a:chOff x="2216109" y="1980814"/>
            <a:chExt cx="937534" cy="1171574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xmlns="" id="{A93ADB01-EEFA-0A41-B9BE-F616396356E4}"/>
                </a:ext>
              </a:extLst>
            </p:cNvPr>
            <p:cNvCxnSpPr>
              <a:cxnSpLocks/>
              <a:stCxn id="30" idx="3"/>
            </p:cNvCxnSpPr>
            <p:nvPr/>
          </p:nvCxnSpPr>
          <p:spPr>
            <a:xfrm flipH="1" flipV="1">
              <a:off x="2511385" y="1980814"/>
              <a:ext cx="642258" cy="1171574"/>
            </a:xfrm>
            <a:prstGeom prst="line">
              <a:avLst/>
            </a:prstGeom>
            <a:ln w="12700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xmlns="" id="{20EA35D8-DF72-FD42-98A7-78E3B371AC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16109" y="1984321"/>
              <a:ext cx="295276" cy="0"/>
            </a:xfrm>
            <a:prstGeom prst="line">
              <a:avLst/>
            </a:prstGeom>
            <a:ln w="12700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xmlns="" id="{3B0D1819-0A15-544F-AA6E-862D8E73E7F6}"/>
              </a:ext>
            </a:extLst>
          </p:cNvPr>
          <p:cNvGrpSpPr/>
          <p:nvPr/>
        </p:nvGrpSpPr>
        <p:grpSpPr>
          <a:xfrm>
            <a:off x="2659730" y="5536991"/>
            <a:ext cx="968025" cy="60389"/>
            <a:chOff x="1095393" y="3039731"/>
            <a:chExt cx="1630716" cy="106601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xmlns="" id="{E3F98A5B-7D9E-9044-A697-0BB47EAEC5F3}"/>
                </a:ext>
              </a:extLst>
            </p:cNvPr>
            <p:cNvCxnSpPr>
              <a:cxnSpLocks/>
              <a:stCxn id="33" idx="3"/>
            </p:cNvCxnSpPr>
            <p:nvPr/>
          </p:nvCxnSpPr>
          <p:spPr>
            <a:xfrm flipH="1" flipV="1">
              <a:off x="1709139" y="3039731"/>
              <a:ext cx="1016970" cy="106601"/>
            </a:xfrm>
            <a:prstGeom prst="line">
              <a:avLst/>
            </a:prstGeom>
            <a:ln w="12700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xmlns="" id="{D32C961D-56BE-B14C-B947-2541D06999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5393" y="3043092"/>
              <a:ext cx="620448" cy="0"/>
            </a:xfrm>
            <a:prstGeom prst="line">
              <a:avLst/>
            </a:prstGeom>
            <a:ln w="12700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xmlns="" id="{3D337DAF-8957-DD41-9CC0-4F50FC114CEA}"/>
              </a:ext>
            </a:extLst>
          </p:cNvPr>
          <p:cNvGrpSpPr/>
          <p:nvPr/>
        </p:nvGrpSpPr>
        <p:grpSpPr>
          <a:xfrm>
            <a:off x="2298262" y="5207807"/>
            <a:ext cx="358604" cy="646331"/>
            <a:chOff x="2279780" y="2670904"/>
            <a:chExt cx="2127919" cy="1062657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9426DA4A-8FA4-4E47-B28E-C426CA084AE7}"/>
                </a:ext>
              </a:extLst>
            </p:cNvPr>
            <p:cNvSpPr txBox="1"/>
            <p:nvPr/>
          </p:nvSpPr>
          <p:spPr>
            <a:xfrm>
              <a:off x="2279780" y="2670904"/>
              <a:ext cx="2126507" cy="10626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3600" b="1" dirty="0">
                  <a:solidFill>
                    <a:srgbClr val="EF3078"/>
                  </a:solidFill>
                  <a:latin typeface="Tw Cen MT" panose="020B0602020104020603" pitchFamily="34" charset="0"/>
                </a:rPr>
                <a:t>?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72A2412D-1083-074E-8E9E-FE2536C5661F}"/>
                </a:ext>
              </a:extLst>
            </p:cNvPr>
            <p:cNvSpPr txBox="1"/>
            <p:nvPr/>
          </p:nvSpPr>
          <p:spPr>
            <a:xfrm>
              <a:off x="2855356" y="3154167"/>
              <a:ext cx="1552343" cy="5566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endParaRPr lang="en-US" sz="1600" b="1" dirty="0">
                <a:solidFill>
                  <a:srgbClr val="A6A6A6"/>
                </a:solidFill>
                <a:latin typeface="Tw Cen MT" panose="020B0602020104020603" pitchFamily="34" charset="0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47DCD30A-03B7-864C-966F-9CB703B8EBE4}"/>
              </a:ext>
            </a:extLst>
          </p:cNvPr>
          <p:cNvSpPr txBox="1"/>
          <p:nvPr/>
        </p:nvSpPr>
        <p:spPr>
          <a:xfrm>
            <a:off x="1053071" y="2974788"/>
            <a:ext cx="22952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F3078"/>
                </a:solidFill>
                <a:latin typeface="Tw Cen MT" panose="020B0602020104020603" pitchFamily="34" charset="0"/>
              </a:rPr>
              <a:t>Canadian EQUATOR Centre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xmlns="" id="{92EBC866-6352-034C-99DE-87AAFCCE82FB}"/>
              </a:ext>
            </a:extLst>
          </p:cNvPr>
          <p:cNvGrpSpPr/>
          <p:nvPr/>
        </p:nvGrpSpPr>
        <p:grpSpPr>
          <a:xfrm>
            <a:off x="6925521" y="5179890"/>
            <a:ext cx="420532" cy="378597"/>
            <a:chOff x="2261472" y="2640033"/>
            <a:chExt cx="691413" cy="622465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xmlns="" id="{572A698F-141A-004D-89F9-02A64F9CD791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 flipV="1">
              <a:off x="2261472" y="2640033"/>
              <a:ext cx="208672" cy="622465"/>
            </a:xfrm>
            <a:prstGeom prst="line">
              <a:avLst/>
            </a:prstGeom>
            <a:ln w="12700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xmlns="" id="{2B473AD1-27D0-C040-AB66-4966E4A81D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70145" y="2642680"/>
              <a:ext cx="482740" cy="0"/>
            </a:xfrm>
            <a:prstGeom prst="line">
              <a:avLst/>
            </a:prstGeom>
            <a:ln w="12700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xmlns="" id="{0747F5E1-7ECC-134E-B845-E507B8445C01}"/>
              </a:ext>
            </a:extLst>
          </p:cNvPr>
          <p:cNvGrpSpPr/>
          <p:nvPr/>
        </p:nvGrpSpPr>
        <p:grpSpPr>
          <a:xfrm>
            <a:off x="4544562" y="3073818"/>
            <a:ext cx="695166" cy="1207545"/>
            <a:chOff x="205541" y="973303"/>
            <a:chExt cx="1142948" cy="1985369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B695518D-CA32-0D4B-8E06-13265CAB5C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541" y="973303"/>
              <a:ext cx="794240" cy="1985369"/>
            </a:xfrm>
            <a:prstGeom prst="line">
              <a:avLst/>
            </a:prstGeom>
            <a:ln w="12700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548B4637-60B4-AF49-BA41-4A7869191E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9781" y="991747"/>
              <a:ext cx="348708" cy="0"/>
            </a:xfrm>
            <a:prstGeom prst="line">
              <a:avLst/>
            </a:prstGeom>
            <a:ln w="12700">
              <a:solidFill>
                <a:srgbClr val="EF307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01776C46-93D1-F646-8494-A4303CF4F739}"/>
              </a:ext>
            </a:extLst>
          </p:cNvPr>
          <p:cNvSpPr txBox="1"/>
          <p:nvPr/>
        </p:nvSpPr>
        <p:spPr>
          <a:xfrm>
            <a:off x="5193980" y="2874409"/>
            <a:ext cx="229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F3078"/>
                </a:solidFill>
                <a:latin typeface="Tw Cen MT" panose="020B0602020104020603" pitchFamily="34" charset="0"/>
              </a:rPr>
              <a:t>UK EQUATOR Centre</a:t>
            </a:r>
          </a:p>
        </p:txBody>
      </p:sp>
      <p:pic>
        <p:nvPicPr>
          <p:cNvPr id="75" name="Picture 7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xmlns="" id="{6728F3FC-C649-6D49-8E78-11697CD4D7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3492" t="1" b="85553"/>
          <a:stretch/>
        </p:blipFill>
        <p:spPr>
          <a:xfrm>
            <a:off x="5726826" y="1709701"/>
            <a:ext cx="1771276" cy="535151"/>
          </a:xfrm>
          <a:prstGeom prst="roundRect">
            <a:avLst/>
          </a:prstGeom>
        </p:spPr>
      </p:pic>
      <p:pic>
        <p:nvPicPr>
          <p:cNvPr id="76" name="Picture 75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xmlns="" id="{D84435F7-CB81-CA44-BBFE-A7ADE110A7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29111" b="86400"/>
          <a:stretch/>
        </p:blipFill>
        <p:spPr>
          <a:xfrm>
            <a:off x="968130" y="1710651"/>
            <a:ext cx="4938797" cy="534518"/>
          </a:xfrm>
          <a:prstGeom prst="round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xmlns="" id="{DAF3DC77-05DB-F644-9DC2-1BC614E2BDBB}"/>
              </a:ext>
            </a:extLst>
          </p:cNvPr>
          <p:cNvSpPr/>
          <p:nvPr/>
        </p:nvSpPr>
        <p:spPr>
          <a:xfrm>
            <a:off x="6212314" y="1381399"/>
            <a:ext cx="470647" cy="52095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ardrop 76">
            <a:extLst>
              <a:ext uri="{FF2B5EF4-FFF2-40B4-BE49-F238E27FC236}">
                <a16:creationId xmlns:a16="http://schemas.microsoft.com/office/drawing/2014/main" xmlns="" id="{2888C781-E65E-F44F-946F-3AB490AA106D}"/>
              </a:ext>
            </a:extLst>
          </p:cNvPr>
          <p:cNvSpPr/>
          <p:nvPr/>
        </p:nvSpPr>
        <p:spPr>
          <a:xfrm rot="8100000">
            <a:off x="4545841" y="4445697"/>
            <a:ext cx="276426" cy="276426"/>
          </a:xfrm>
          <a:prstGeom prst="teardrop">
            <a:avLst>
              <a:gd name="adj" fmla="val 124123"/>
            </a:avLst>
          </a:prstGeom>
          <a:solidFill>
            <a:srgbClr val="EF3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xmlns="" id="{BC32E49E-00F4-F149-87D0-CC19DD551436}"/>
              </a:ext>
            </a:extLst>
          </p:cNvPr>
          <p:cNvSpPr/>
          <p:nvPr/>
        </p:nvSpPr>
        <p:spPr>
          <a:xfrm>
            <a:off x="4625617" y="4525474"/>
            <a:ext cx="116871" cy="11687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xmlns="" id="{64AB3EE4-A24F-F344-B578-C0C605DC89A0}"/>
              </a:ext>
            </a:extLst>
          </p:cNvPr>
          <p:cNvCxnSpPr>
            <a:cxnSpLocks/>
          </p:cNvCxnSpPr>
          <p:nvPr/>
        </p:nvCxnSpPr>
        <p:spPr>
          <a:xfrm flipV="1">
            <a:off x="4711993" y="3312078"/>
            <a:ext cx="483074" cy="1207545"/>
          </a:xfrm>
          <a:prstGeom prst="line">
            <a:avLst/>
          </a:prstGeom>
          <a:ln w="1270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xmlns="" id="{72D12063-77AB-FC4D-BB2B-799BEC2ED1CB}"/>
              </a:ext>
            </a:extLst>
          </p:cNvPr>
          <p:cNvCxnSpPr>
            <a:cxnSpLocks/>
          </p:cNvCxnSpPr>
          <p:nvPr/>
        </p:nvCxnSpPr>
        <p:spPr>
          <a:xfrm flipH="1">
            <a:off x="5193980" y="3312078"/>
            <a:ext cx="212092" cy="0"/>
          </a:xfrm>
          <a:prstGeom prst="line">
            <a:avLst/>
          </a:prstGeom>
          <a:ln w="12700">
            <a:solidFill>
              <a:srgbClr val="EF3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1E9096A0-9B34-1340-BDFC-85758B1F0E21}"/>
              </a:ext>
            </a:extLst>
          </p:cNvPr>
          <p:cNvSpPr txBox="1"/>
          <p:nvPr/>
        </p:nvSpPr>
        <p:spPr>
          <a:xfrm>
            <a:off x="5343058" y="3133395"/>
            <a:ext cx="22952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EF3078"/>
                </a:solidFill>
                <a:latin typeface="Tw Cen MT" panose="020B0602020104020603" pitchFamily="34" charset="0"/>
              </a:rPr>
              <a:t>French EQUATOR Centre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16120ECA-07F4-1C43-9990-05CBA10EA289}"/>
              </a:ext>
            </a:extLst>
          </p:cNvPr>
          <p:cNvSpPr txBox="1"/>
          <p:nvPr/>
        </p:nvSpPr>
        <p:spPr>
          <a:xfrm>
            <a:off x="7207679" y="4874616"/>
            <a:ext cx="14683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EF3078"/>
                </a:solidFill>
                <a:latin typeface="Tw Cen MT" panose="020B0602020104020603" pitchFamily="34" charset="0"/>
              </a:rPr>
              <a:t>Australasian EQUATOR Centre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xmlns="" id="{10D55BDC-B868-A54B-9119-EBD07C809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648" y="2920246"/>
            <a:ext cx="521636" cy="521636"/>
          </a:xfrm>
          <a:prstGeom prst="ellipse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xmlns="" id="{C54E951A-2082-024B-9A45-E6EBAD690D0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3521" t="7216" r="14215"/>
          <a:stretch/>
        </p:blipFill>
        <p:spPr>
          <a:xfrm>
            <a:off x="137517" y="2920246"/>
            <a:ext cx="552801" cy="530908"/>
          </a:xfrm>
          <a:prstGeom prst="roundRect">
            <a:avLst/>
          </a:prstGeom>
        </p:spPr>
      </p:pic>
      <p:pic>
        <p:nvPicPr>
          <p:cNvPr id="12" name="Picture 11" descr="A close up of a sign&#13;&#10;&#13;&#10;Description automatically generated">
            <a:extLst>
              <a:ext uri="{FF2B5EF4-FFF2-40B4-BE49-F238E27FC236}">
                <a16:creationId xmlns:a16="http://schemas.microsoft.com/office/drawing/2014/main" xmlns="" id="{0C5BF381-452F-9641-B7BA-BAEC0E3AF8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5353" y="2510815"/>
            <a:ext cx="603166" cy="607953"/>
          </a:xfrm>
          <a:prstGeom prst="round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xmlns="" id="{D608F766-F6C6-774C-90F6-84FAE04CDCD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011" t="1153" r="6846" b="597"/>
          <a:stretch/>
        </p:blipFill>
        <p:spPr>
          <a:xfrm>
            <a:off x="7574000" y="3101428"/>
            <a:ext cx="603166" cy="610599"/>
          </a:xfrm>
          <a:prstGeom prst="round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xmlns="" id="{F42461BB-9268-0A4B-A10D-866174C19CF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3154" y="5734831"/>
            <a:ext cx="1034611" cy="458338"/>
          </a:xfrm>
          <a:prstGeom prst="round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BA7C1A74-F02A-4742-A4BD-80095DCAAF71}"/>
              </a:ext>
            </a:extLst>
          </p:cNvPr>
          <p:cNvSpPr txBox="1"/>
          <p:nvPr/>
        </p:nvSpPr>
        <p:spPr>
          <a:xfrm>
            <a:off x="233243" y="771439"/>
            <a:ext cx="2423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2F92"/>
                </a:solidFill>
              </a:rPr>
              <a:t> </a:t>
            </a:r>
            <a:endParaRPr lang="en-US" sz="2000" b="1" i="1" dirty="0">
              <a:solidFill>
                <a:schemeClr val="bg1"/>
              </a:solidFill>
            </a:endParaRPr>
          </a:p>
        </p:txBody>
      </p:sp>
      <p:sp>
        <p:nvSpPr>
          <p:cNvPr id="58" name="Rectangle 4">
            <a:extLst>
              <a:ext uri="{FF2B5EF4-FFF2-40B4-BE49-F238E27FC236}">
                <a16:creationId xmlns:a16="http://schemas.microsoft.com/office/drawing/2014/main" xmlns="" id="{2076BB50-53DD-FC4D-B54F-EA985513991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9175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Avoidable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Waste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In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Research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Through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Better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endParaRPr lang="en-US" altLang="en-US" sz="28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48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8268292-E292-BE44-8078-2A301DB160BA}"/>
              </a:ext>
            </a:extLst>
          </p:cNvPr>
          <p:cNvSpPr txBox="1"/>
          <p:nvPr/>
        </p:nvSpPr>
        <p:spPr>
          <a:xfrm>
            <a:off x="238498" y="733039"/>
            <a:ext cx="48873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2F92"/>
                </a:solidFill>
              </a:rPr>
              <a:t>Institutions and Authors – </a:t>
            </a:r>
            <a:r>
              <a:rPr lang="en-US" sz="2000" b="1" i="1" dirty="0">
                <a:solidFill>
                  <a:schemeClr val="bg1"/>
                </a:solidFill>
              </a:rPr>
              <a:t>Formal Education </a:t>
            </a: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xmlns="" id="{5CE7E69E-198F-3344-B8A1-33A3B0F83905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9175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Avoidable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Waste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on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Research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Through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Better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endParaRPr lang="en-US" altLang="en-US" sz="28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xmlns="" id="{2B27538D-EFD5-634A-B23D-6968C7567B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8979"/>
          <a:stretch/>
        </p:blipFill>
        <p:spPr>
          <a:xfrm>
            <a:off x="600005" y="2137125"/>
            <a:ext cx="2743282" cy="774550"/>
          </a:xfrm>
          <a:prstGeom prst="round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A0B29469-0352-0A4D-AFF7-E035C4610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05" y="3130625"/>
            <a:ext cx="2743282" cy="952757"/>
          </a:xfrm>
          <a:prstGeom prst="round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xmlns="" id="{0B8AF288-CB4E-6141-82EB-5BA32CE6600B}"/>
              </a:ext>
            </a:extLst>
          </p:cNvPr>
          <p:cNvCxnSpPr/>
          <p:nvPr/>
        </p:nvCxnSpPr>
        <p:spPr>
          <a:xfrm>
            <a:off x="4230624" y="1429408"/>
            <a:ext cx="0" cy="5129888"/>
          </a:xfrm>
          <a:prstGeom prst="line">
            <a:avLst/>
          </a:prstGeom>
          <a:ln w="38100">
            <a:solidFill>
              <a:srgbClr val="FF2F9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DF2FACC-9123-C54B-B330-C185DD4E0A1C}"/>
              </a:ext>
            </a:extLst>
          </p:cNvPr>
          <p:cNvSpPr txBox="1"/>
          <p:nvPr/>
        </p:nvSpPr>
        <p:spPr>
          <a:xfrm>
            <a:off x="295015" y="1382108"/>
            <a:ext cx="36350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Labs, Research Lines and Supervisors</a:t>
            </a:r>
          </a:p>
          <a:p>
            <a:pPr algn="ctr"/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(examples)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5540A7A-1D20-934B-AE5B-B28DA9520FB5}"/>
              </a:ext>
            </a:extLst>
          </p:cNvPr>
          <p:cNvSpPr txBox="1"/>
          <p:nvPr/>
        </p:nvSpPr>
        <p:spPr>
          <a:xfrm>
            <a:off x="5869774" y="1385352"/>
            <a:ext cx="16174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Formal Courses</a:t>
            </a:r>
          </a:p>
          <a:p>
            <a:pPr algn="ctr"/>
            <a:r>
              <a:rPr lang="en-US" i="1" dirty="0">
                <a:solidFill>
                  <a:schemeClr val="bg1">
                    <a:lumMod val="95000"/>
                  </a:schemeClr>
                </a:solidFill>
              </a:rPr>
              <a:t>(examples)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B62CF8E4-BF3C-F848-8662-ADEFC25715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9983"/>
          <a:stretch/>
        </p:blipFill>
        <p:spPr>
          <a:xfrm>
            <a:off x="4422748" y="2486944"/>
            <a:ext cx="4511547" cy="1170656"/>
          </a:xfrm>
          <a:prstGeom prst="roundRect">
            <a:avLst/>
          </a:prstGeom>
        </p:spPr>
      </p:pic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2AD5F39-F2E5-CC45-9F86-B682DEEB47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9708" y="4434477"/>
            <a:ext cx="4497625" cy="1275189"/>
          </a:xfrm>
          <a:prstGeom prst="round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CC43485E-3D6C-FC48-A8AA-21A506C93901}"/>
              </a:ext>
            </a:extLst>
          </p:cNvPr>
          <p:cNvSpPr txBox="1"/>
          <p:nvPr/>
        </p:nvSpPr>
        <p:spPr>
          <a:xfrm>
            <a:off x="4429708" y="5755629"/>
            <a:ext cx="26398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Prof. Dr. Luis Eduardo </a:t>
            </a:r>
            <a:r>
              <a:rPr lang="en-US" sz="1400" dirty="0" err="1">
                <a:solidFill>
                  <a:srgbClr val="FFFF00"/>
                </a:solidFill>
              </a:rPr>
              <a:t>Paim</a:t>
            </a:r>
            <a:r>
              <a:rPr lang="en-US" sz="1400" dirty="0">
                <a:solidFill>
                  <a:srgbClr val="FFFF00"/>
                </a:solidFill>
              </a:rPr>
              <a:t> Rohde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5F4B603-66F4-2F40-98B7-9A0862E972DF}"/>
              </a:ext>
            </a:extLst>
          </p:cNvPr>
          <p:cNvSpPr txBox="1"/>
          <p:nvPr/>
        </p:nvSpPr>
        <p:spPr>
          <a:xfrm>
            <a:off x="4429708" y="3657600"/>
            <a:ext cx="2455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FF00"/>
                </a:solidFill>
              </a:rPr>
              <a:t>Prof</a:t>
            </a:r>
            <a:r>
              <a:rPr lang="en-US" sz="1400" baseline="30000" dirty="0" err="1">
                <a:solidFill>
                  <a:srgbClr val="FFFF00"/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. Dr</a:t>
            </a:r>
            <a:r>
              <a:rPr lang="en-US" sz="1400" baseline="30000" dirty="0">
                <a:solidFill>
                  <a:srgbClr val="FFFF00"/>
                </a:solidFill>
              </a:rPr>
              <a:t>a</a:t>
            </a:r>
            <a:r>
              <a:rPr lang="en-US" sz="1400" dirty="0">
                <a:solidFill>
                  <a:srgbClr val="FFFF00"/>
                </a:solidFill>
              </a:rPr>
              <a:t>. Gabriela </a:t>
            </a:r>
            <a:r>
              <a:rPr lang="en-US" sz="1400" dirty="0" err="1">
                <a:solidFill>
                  <a:srgbClr val="FFFF00"/>
                </a:solidFill>
              </a:rPr>
              <a:t>Heiden</a:t>
            </a:r>
            <a:r>
              <a:rPr lang="en-US" sz="1400" dirty="0">
                <a:solidFill>
                  <a:srgbClr val="FFFF00"/>
                </a:solidFill>
              </a:rPr>
              <a:t> </a:t>
            </a:r>
            <a:r>
              <a:rPr lang="en-US" sz="1400" dirty="0" err="1">
                <a:solidFill>
                  <a:srgbClr val="FFFF00"/>
                </a:solidFill>
              </a:rPr>
              <a:t>Teló</a:t>
            </a:r>
            <a:endParaRPr lang="en-US" sz="1400" dirty="0">
              <a:solidFill>
                <a:srgbClr val="FFFF00"/>
              </a:solidFill>
            </a:endParaRPr>
          </a:p>
        </p:txBody>
      </p:sp>
      <p:pic>
        <p:nvPicPr>
          <p:cNvPr id="28" name="Imagem 61">
            <a:extLst>
              <a:ext uri="{FF2B5EF4-FFF2-40B4-BE49-F238E27FC236}">
                <a16:creationId xmlns:a16="http://schemas.microsoft.com/office/drawing/2014/main" xmlns="" id="{734BAF7B-F725-A444-B355-2081D0F31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 t="2522" r="6638" b="3143"/>
          <a:stretch>
            <a:fillRect/>
          </a:stretch>
        </p:blipFill>
        <p:spPr bwMode="auto">
          <a:xfrm>
            <a:off x="1348670" y="5409417"/>
            <a:ext cx="1095126" cy="1232678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xmlns="" id="{2386327C-D47F-6E4F-9C81-706F9DADFEB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064"/>
          <a:stretch/>
        </p:blipFill>
        <p:spPr>
          <a:xfrm>
            <a:off x="536515" y="4313582"/>
            <a:ext cx="2795421" cy="926606"/>
          </a:xfrm>
          <a:prstGeom prst="round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C7D05DC6-E89C-4B43-82BA-27A88A9300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5168" y="1382108"/>
            <a:ext cx="3572454" cy="5091058"/>
          </a:xfrm>
          <a:prstGeom prst="round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4679830" y="6443385"/>
            <a:ext cx="4477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FFFF00"/>
                </a:solidFill>
              </a:rPr>
              <a:t>Hopwell</a:t>
            </a:r>
            <a:r>
              <a:rPr lang="pt-BR" dirty="0" smtClean="0">
                <a:solidFill>
                  <a:srgbClr val="FFFF00"/>
                </a:solidFill>
              </a:rPr>
              <a:t> S. </a:t>
            </a:r>
            <a:r>
              <a:rPr lang="is-IS" u="sng" dirty="0">
                <a:solidFill>
                  <a:srgbClr val="FFFF00"/>
                </a:solidFill>
              </a:rPr>
              <a:t>BMC Med.</a:t>
            </a:r>
            <a:r>
              <a:rPr lang="is-IS" dirty="0">
                <a:solidFill>
                  <a:srgbClr val="FFFF00"/>
                </a:solidFill>
              </a:rPr>
              <a:t> 2016 Nov 28;14(1):199.</a:t>
            </a:r>
            <a:endParaRPr lang="pt-B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060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Arrow: Down 10">
            <a:extLst>
              <a:ext uri="{FF2B5EF4-FFF2-40B4-BE49-F238E27FC236}">
                <a16:creationId xmlns:a16="http://schemas.microsoft.com/office/drawing/2014/main" xmlns="" id="{41A60C2F-C580-9D46-AF8B-B8BD0B026351}"/>
              </a:ext>
            </a:extLst>
          </p:cNvPr>
          <p:cNvSpPr/>
          <p:nvPr/>
        </p:nvSpPr>
        <p:spPr>
          <a:xfrm>
            <a:off x="3878987" y="2105407"/>
            <a:ext cx="1143000" cy="3970886"/>
          </a:xfrm>
          <a:prstGeom prst="downArrow">
            <a:avLst>
              <a:gd name="adj1" fmla="val 69692"/>
              <a:gd name="adj2" fmla="val 5000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21139" y="73082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000" i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The </a:t>
            </a:r>
            <a:r>
              <a:rPr lang="pt-BR" altLang="en-US" sz="2000" i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Problem</a:t>
            </a:r>
            <a:r>
              <a:rPr lang="pt-BR" altLang="en-US" sz="2000" i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000" i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with</a:t>
            </a:r>
            <a:r>
              <a:rPr lang="pt-BR" altLang="en-US" sz="2000" i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000" i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the</a:t>
            </a:r>
            <a:r>
              <a:rPr lang="pt-BR" altLang="en-US" sz="2000" i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000" i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Filter</a:t>
            </a:r>
            <a:r>
              <a:rPr lang="pt-BR" altLang="en-US" sz="2000" i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(</a:t>
            </a:r>
            <a:r>
              <a:rPr lang="pt-BR" altLang="en-US" sz="2000" i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my</a:t>
            </a:r>
            <a:r>
              <a:rPr lang="pt-BR" altLang="en-US" sz="2000" i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000" i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own</a:t>
            </a:r>
            <a:r>
              <a:rPr lang="pt-BR" altLang="en-US" sz="2000" i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– </a:t>
            </a:r>
            <a:r>
              <a:rPr lang="pt-BR" altLang="en-US" sz="2000" i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and</a:t>
            </a:r>
            <a:r>
              <a:rPr lang="pt-BR" altLang="en-US" sz="2000" i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000" i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David’s</a:t>
            </a:r>
            <a:r>
              <a:rPr lang="pt-BR" altLang="en-US" sz="2000" i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000" i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comments</a:t>
            </a:r>
            <a:r>
              <a:rPr lang="pt-BR" altLang="en-US" sz="2000" i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)</a:t>
            </a:r>
            <a:endParaRPr lang="en-US" altLang="en-US" sz="2000" i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xmlns="" id="{57946D02-5F73-6C46-9961-1905C2822CD5}"/>
              </a:ext>
            </a:extLst>
          </p:cNvPr>
          <p:cNvSpPr/>
          <p:nvPr/>
        </p:nvSpPr>
        <p:spPr>
          <a:xfrm>
            <a:off x="3575637" y="4650312"/>
            <a:ext cx="1851522" cy="215920"/>
          </a:xfrm>
          <a:prstGeom prst="ellipse">
            <a:avLst/>
          </a:prstGeom>
          <a:noFill/>
          <a:ln>
            <a:solidFill>
              <a:srgbClr val="7030A0"/>
            </a:solidFill>
          </a:ln>
          <a:scene3d>
            <a:camera prst="perspectiveRelaxed" fov="6000000">
              <a:rot lat="20100000" lon="0" rev="0"/>
            </a:camera>
            <a:lightRig rig="threePt" dir="t"/>
          </a:scene3d>
          <a:sp3d prstMaterial="clear">
            <a:bevelT w="0" h="1689100"/>
            <a:bevelB w="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xmlns="" id="{0FE44715-48A2-6343-B75E-7CED849CAD7C}"/>
              </a:ext>
            </a:extLst>
          </p:cNvPr>
          <p:cNvSpPr/>
          <p:nvPr/>
        </p:nvSpPr>
        <p:spPr>
          <a:xfrm>
            <a:off x="3204601" y="3788934"/>
            <a:ext cx="2590800" cy="467698"/>
          </a:xfrm>
          <a:prstGeom prst="ellipse">
            <a:avLst/>
          </a:prstGeom>
          <a:noFill/>
          <a:ln>
            <a:solidFill>
              <a:srgbClr val="FFC000"/>
            </a:solidFill>
          </a:ln>
          <a:scene3d>
            <a:camera prst="perspectiveRelaxed" fov="6000000">
              <a:rot lat="20100000" lon="0" rev="0"/>
            </a:camera>
            <a:lightRig rig="threePt" dir="t"/>
          </a:scene3d>
          <a:sp3d prstMaterial="clear">
            <a:bevelT w="0" h="1689100"/>
            <a:bevelB w="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xmlns="" id="{BCE05922-1FE3-7B42-88B7-89B15F53EE37}"/>
              </a:ext>
            </a:extLst>
          </p:cNvPr>
          <p:cNvSpPr/>
          <p:nvPr/>
        </p:nvSpPr>
        <p:spPr>
          <a:xfrm>
            <a:off x="2747401" y="2830602"/>
            <a:ext cx="3505200" cy="740230"/>
          </a:xfrm>
          <a:prstGeom prst="ellipse">
            <a:avLst/>
          </a:prstGeom>
          <a:noFill/>
          <a:ln>
            <a:solidFill>
              <a:srgbClr val="00B050"/>
            </a:solidFill>
          </a:ln>
          <a:scene3d>
            <a:camera prst="perspectiveRelaxed" fov="6000000">
              <a:rot lat="19800000" lon="0" rev="0"/>
            </a:camera>
            <a:lightRig rig="threePt" dir="t"/>
          </a:scene3d>
          <a:sp3d prstMaterial="clear">
            <a:bevelT w="0" h="1689100"/>
            <a:bevelB w="0" h="254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xmlns="" id="{AE3ADD22-0240-214A-A4FC-143F993879B4}"/>
              </a:ext>
            </a:extLst>
          </p:cNvPr>
          <p:cNvSpPr/>
          <p:nvPr/>
        </p:nvSpPr>
        <p:spPr>
          <a:xfrm>
            <a:off x="2046223" y="1742032"/>
            <a:ext cx="4907557" cy="1104200"/>
          </a:xfrm>
          <a:prstGeom prst="ellipse">
            <a:avLst/>
          </a:prstGeom>
          <a:noFill/>
          <a:ln>
            <a:solidFill>
              <a:srgbClr val="002060"/>
            </a:solidFill>
          </a:ln>
          <a:scene3d>
            <a:camera prst="perspectiveRelaxed" fov="6000000">
              <a:rot lat="19800000" lon="0" rev="0"/>
            </a:camera>
            <a:lightRig rig="threePt" dir="t"/>
          </a:scene3d>
          <a:sp3d prstMaterial="clear">
            <a:bevelT w="0" h="1689100"/>
            <a:bevelB w="0" h="596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399">
              <a:solidFill>
                <a:prstClr val="white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340F4324-A4F4-BD47-B578-F1B0281C8CD8}"/>
              </a:ext>
            </a:extLst>
          </p:cNvPr>
          <p:cNvSpPr txBox="1"/>
          <p:nvPr/>
        </p:nvSpPr>
        <p:spPr>
          <a:xfrm>
            <a:off x="1089918" y="1137020"/>
            <a:ext cx="6814045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Poorly reported piece submitted to a journal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xmlns="" id="{F5BFE74F-6006-EB4D-88C1-6BD543664B10}"/>
              </a:ext>
            </a:extLst>
          </p:cNvPr>
          <p:cNvCxnSpPr/>
          <p:nvPr/>
        </p:nvCxnSpPr>
        <p:spPr>
          <a:xfrm flipH="1">
            <a:off x="1765131" y="3041361"/>
            <a:ext cx="2281949" cy="0"/>
          </a:xfrm>
          <a:prstGeom prst="line">
            <a:avLst/>
          </a:prstGeom>
          <a:ln w="22225">
            <a:prstDash val="sysDot"/>
            <a:headEnd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2D66497E-F8E0-B74A-A6D2-6372EA94D810}"/>
              </a:ext>
            </a:extLst>
          </p:cNvPr>
          <p:cNvSpPr txBox="1"/>
          <p:nvPr/>
        </p:nvSpPr>
        <p:spPr>
          <a:xfrm>
            <a:off x="37597" y="2788842"/>
            <a:ext cx="1661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FF2F92"/>
                </a:solidFill>
              </a:rPr>
              <a:t>Editors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xmlns="" id="{A18F2DC3-2ABA-8F4C-85DF-BDC34376863D}"/>
              </a:ext>
            </a:extLst>
          </p:cNvPr>
          <p:cNvSpPr txBox="1"/>
          <p:nvPr/>
        </p:nvSpPr>
        <p:spPr>
          <a:xfrm>
            <a:off x="7098712" y="3546977"/>
            <a:ext cx="1973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FF2F92"/>
                </a:solidFill>
              </a:rPr>
              <a:t>Reviewers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222B2457-43A0-1C49-B0B1-FEB2850E73A3}"/>
              </a:ext>
            </a:extLst>
          </p:cNvPr>
          <p:cNvCxnSpPr>
            <a:cxnSpLocks/>
          </p:cNvCxnSpPr>
          <p:nvPr/>
        </p:nvCxnSpPr>
        <p:spPr>
          <a:xfrm flipH="1">
            <a:off x="2427223" y="4577455"/>
            <a:ext cx="1802438" cy="0"/>
          </a:xfrm>
          <a:prstGeom prst="line">
            <a:avLst/>
          </a:prstGeom>
          <a:ln w="22225">
            <a:prstDash val="sysDot"/>
            <a:headEnd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145A9D39-B3BA-A64A-8CD8-56915EB37EE3}"/>
              </a:ext>
            </a:extLst>
          </p:cNvPr>
          <p:cNvSpPr txBox="1"/>
          <p:nvPr/>
        </p:nvSpPr>
        <p:spPr>
          <a:xfrm>
            <a:off x="657217" y="4281005"/>
            <a:ext cx="1661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FF2F92"/>
                </a:solidFill>
              </a:rPr>
              <a:t>Authors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xmlns="" id="{DE25D11E-E652-BB4B-A670-B95142392360}"/>
              </a:ext>
            </a:extLst>
          </p:cNvPr>
          <p:cNvCxnSpPr>
            <a:cxnSpLocks/>
          </p:cNvCxnSpPr>
          <p:nvPr/>
        </p:nvCxnSpPr>
        <p:spPr>
          <a:xfrm>
            <a:off x="5151407" y="5090484"/>
            <a:ext cx="1287987" cy="0"/>
          </a:xfrm>
          <a:prstGeom prst="line">
            <a:avLst/>
          </a:prstGeom>
          <a:ln w="22225">
            <a:prstDash val="sysDot"/>
            <a:headEnd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xmlns="" id="{7B3D50D6-9D9A-B842-BB4F-89308A4B86E1}"/>
              </a:ext>
            </a:extLst>
          </p:cNvPr>
          <p:cNvCxnSpPr>
            <a:cxnSpLocks/>
          </p:cNvCxnSpPr>
          <p:nvPr/>
        </p:nvCxnSpPr>
        <p:spPr>
          <a:xfrm>
            <a:off x="5021987" y="3808587"/>
            <a:ext cx="2281949" cy="0"/>
          </a:xfrm>
          <a:prstGeom prst="line">
            <a:avLst/>
          </a:prstGeom>
          <a:ln w="22225">
            <a:prstDash val="sysDot"/>
            <a:headEnd w="lg" len="lg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2BC94C8C-8CE7-1D43-B8C1-2BA72F6BB09C}"/>
              </a:ext>
            </a:extLst>
          </p:cNvPr>
          <p:cNvSpPr txBox="1"/>
          <p:nvPr/>
        </p:nvSpPr>
        <p:spPr>
          <a:xfrm>
            <a:off x="6090281" y="4826239"/>
            <a:ext cx="16611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1" dirty="0">
                <a:solidFill>
                  <a:srgbClr val="FF2F92"/>
                </a:solidFill>
              </a:rPr>
              <a:t>Editors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BF144426-D059-0241-BB80-E79C3A1528B0}"/>
              </a:ext>
            </a:extLst>
          </p:cNvPr>
          <p:cNvSpPr txBox="1"/>
          <p:nvPr/>
        </p:nvSpPr>
        <p:spPr>
          <a:xfrm>
            <a:off x="271684" y="6180442"/>
            <a:ext cx="8792087" cy="52322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800" b="1" i="1" u="sng" dirty="0">
                <a:solidFill>
                  <a:schemeClr val="bg1"/>
                </a:solidFill>
              </a:rPr>
              <a:t>Poorly reported piece accepted and published in a journal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xmlns="" id="{11FD88E4-0BAC-1A4D-AC82-B823AC97F2D1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9175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Avoidable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Waste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on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Research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Through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Better</a:t>
            </a:r>
            <a:r>
              <a:rPr lang="pt-BR" altLang="en-US" sz="28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28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endParaRPr lang="en-US" altLang="en-US" sz="28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0298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Improving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the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Quality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of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B0C5A94-BF67-804E-9127-F59A098C24D2}"/>
              </a:ext>
            </a:extLst>
          </p:cNvPr>
          <p:cNvSpPr txBox="1"/>
          <p:nvPr/>
        </p:nvSpPr>
        <p:spPr>
          <a:xfrm>
            <a:off x="233243" y="781708"/>
            <a:ext cx="48478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2F92"/>
                </a:solidFill>
              </a:rPr>
              <a:t>Editors </a:t>
            </a:r>
            <a:r>
              <a:rPr lang="en-US" sz="2000" i="1" dirty="0" smtClean="0">
                <a:solidFill>
                  <a:schemeClr val="bg1"/>
                </a:solidFill>
              </a:rPr>
              <a:t>–</a:t>
            </a:r>
            <a:r>
              <a:rPr lang="en-US" sz="2000" i="1" dirty="0" smtClean="0">
                <a:solidFill>
                  <a:srgbClr val="FF2F92"/>
                </a:solidFill>
              </a:rPr>
              <a:t> </a:t>
            </a:r>
            <a:r>
              <a:rPr lang="en-US" sz="2000" i="1" dirty="0" smtClean="0">
                <a:solidFill>
                  <a:schemeClr val="bg1"/>
                </a:solidFill>
              </a:rPr>
              <a:t>Custodians of High-Quality Sciences</a:t>
            </a:r>
            <a:endParaRPr lang="en-US" sz="2000" b="1" i="1" dirty="0">
              <a:solidFill>
                <a:schemeClr val="bg1"/>
              </a:solidFill>
            </a:endParaRPr>
          </a:p>
        </p:txBody>
      </p:sp>
      <p:pic>
        <p:nvPicPr>
          <p:cNvPr id="5" name="Picture 4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FE7BED1E-A3D7-A047-8890-BB4E35736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4896"/>
            <a:ext cx="8142870" cy="935839"/>
          </a:xfrm>
          <a:prstGeom prst="rect">
            <a:avLst/>
          </a:prstGeom>
        </p:spPr>
      </p:pic>
      <p:pic>
        <p:nvPicPr>
          <p:cNvPr id="10" name="Picture 9" descr="A person wearing glasses and smiling at the camera&#13;&#10;&#13;&#10;Description automatically generated">
            <a:extLst>
              <a:ext uri="{FF2B5EF4-FFF2-40B4-BE49-F238E27FC236}">
                <a16:creationId xmlns:a16="http://schemas.microsoft.com/office/drawing/2014/main" xmlns="" id="{A55B44D2-DBA2-1445-B7A1-4F3AD02B0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5253" y="952997"/>
            <a:ext cx="1248244" cy="1599482"/>
          </a:xfrm>
          <a:prstGeom prst="round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1CA8310C-202C-7A46-8804-FA620AA6423D}"/>
              </a:ext>
            </a:extLst>
          </p:cNvPr>
          <p:cNvSpPr txBox="1"/>
          <p:nvPr/>
        </p:nvSpPr>
        <p:spPr>
          <a:xfrm>
            <a:off x="-5815" y="6355082"/>
            <a:ext cx="3620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FFFF00"/>
                </a:solidFill>
              </a:rPr>
              <a:t>Rennie D JAMA. 1986;256(17):2391-2392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4393506A-065E-2946-8CE2-616119E5D888}"/>
              </a:ext>
            </a:extLst>
          </p:cNvPr>
          <p:cNvSpPr txBox="1"/>
          <p:nvPr/>
        </p:nvSpPr>
        <p:spPr>
          <a:xfrm>
            <a:off x="0" y="6573744"/>
            <a:ext cx="3682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FFFF00"/>
                </a:solidFill>
              </a:rPr>
              <a:t>Moher et al. BMC Medicine (2017) 15:167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2547298-6984-A14C-A263-72B03422E7DF}"/>
              </a:ext>
            </a:extLst>
          </p:cNvPr>
          <p:cNvSpPr txBox="1"/>
          <p:nvPr/>
        </p:nvSpPr>
        <p:spPr>
          <a:xfrm>
            <a:off x="-5815" y="6116091"/>
            <a:ext cx="8804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Moher D. The Peer Review Congress, 2017; https://</a:t>
            </a:r>
            <a:r>
              <a:rPr lang="en-US" sz="1600" dirty="0" err="1">
                <a:solidFill>
                  <a:srgbClr val="FFFF00"/>
                </a:solidFill>
              </a:rPr>
              <a:t>www.youtube.com</a:t>
            </a:r>
            <a:r>
              <a:rPr lang="en-US" sz="1600" dirty="0">
                <a:solidFill>
                  <a:srgbClr val="FFFF00"/>
                </a:solidFill>
              </a:rPr>
              <a:t>/</a:t>
            </a:r>
            <a:r>
              <a:rPr lang="en-US" sz="1600" dirty="0" err="1">
                <a:solidFill>
                  <a:srgbClr val="FFFF00"/>
                </a:solidFill>
              </a:rPr>
              <a:t>watch?v</a:t>
            </a:r>
            <a:r>
              <a:rPr lang="en-US" sz="1600" dirty="0">
                <a:solidFill>
                  <a:srgbClr val="FFFF00"/>
                </a:solidFill>
              </a:rPr>
              <a:t>=RV2tknDtyDs&amp;t=305s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xmlns="" id="{8F454717-70C2-EA4F-B589-10B140676657}"/>
              </a:ext>
            </a:extLst>
          </p:cNvPr>
          <p:cNvSpPr/>
          <p:nvPr/>
        </p:nvSpPr>
        <p:spPr>
          <a:xfrm>
            <a:off x="-151062" y="3759422"/>
            <a:ext cx="5454582" cy="4001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D6E9D92-9A46-A544-8380-2D9F87C6CA41}"/>
              </a:ext>
            </a:extLst>
          </p:cNvPr>
          <p:cNvSpPr txBox="1"/>
          <p:nvPr/>
        </p:nvSpPr>
        <p:spPr>
          <a:xfrm>
            <a:off x="60239" y="3778490"/>
            <a:ext cx="6559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solidFill>
                  <a:srgbClr val="203864"/>
                </a:solidFill>
              </a:rPr>
              <a:t>Create sharp policies – for authors and peer reviewers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xmlns="" id="{1DD21BEF-1BF0-7D43-B4EC-4DE1E61215DA}"/>
              </a:ext>
            </a:extLst>
          </p:cNvPr>
          <p:cNvSpPr/>
          <p:nvPr/>
        </p:nvSpPr>
        <p:spPr>
          <a:xfrm>
            <a:off x="-151061" y="4241069"/>
            <a:ext cx="2991595" cy="4001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763DA47C-3B73-DA4E-9DDA-5EAA43F75C39}"/>
              </a:ext>
            </a:extLst>
          </p:cNvPr>
          <p:cNvSpPr txBox="1"/>
          <p:nvPr/>
        </p:nvSpPr>
        <p:spPr>
          <a:xfrm>
            <a:off x="82042" y="4260320"/>
            <a:ext cx="56805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solidFill>
                  <a:srgbClr val="203864"/>
                </a:solidFill>
              </a:rPr>
              <a:t>Making Editorial Decisions</a:t>
            </a:r>
          </a:p>
          <a:p>
            <a:endParaRPr lang="en-CA" i="1" dirty="0">
              <a:solidFill>
                <a:srgbClr val="203864"/>
              </a:solidFill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xmlns="" id="{2DBDEEC1-9ADD-B544-A562-55064E09D6C5}"/>
              </a:ext>
            </a:extLst>
          </p:cNvPr>
          <p:cNvSpPr/>
          <p:nvPr/>
        </p:nvSpPr>
        <p:spPr>
          <a:xfrm>
            <a:off x="-151061" y="3290155"/>
            <a:ext cx="1870346" cy="41627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1C94C67-AE6C-124E-A105-92147675678A}"/>
              </a:ext>
            </a:extLst>
          </p:cNvPr>
          <p:cNvSpPr txBox="1"/>
          <p:nvPr/>
        </p:nvSpPr>
        <p:spPr>
          <a:xfrm>
            <a:off x="44504" y="3297545"/>
            <a:ext cx="5680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smtClean="0">
                <a:solidFill>
                  <a:srgbClr val="203864"/>
                </a:solidFill>
              </a:rPr>
              <a:t>Trained editors</a:t>
            </a:r>
            <a:endParaRPr lang="en-CA" i="1" dirty="0">
              <a:solidFill>
                <a:srgbClr val="203864"/>
              </a:solidFill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xmlns="" id="{15703DFE-D541-C849-83E3-1199B04F0951}"/>
              </a:ext>
            </a:extLst>
          </p:cNvPr>
          <p:cNvSpPr/>
          <p:nvPr/>
        </p:nvSpPr>
        <p:spPr>
          <a:xfrm>
            <a:off x="-151063" y="5221439"/>
            <a:ext cx="2227490" cy="370823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xmlns="" id="{69E4F8B5-44EE-BD4A-AA93-8CB1DB309395}"/>
              </a:ext>
            </a:extLst>
          </p:cNvPr>
          <p:cNvSpPr/>
          <p:nvPr/>
        </p:nvSpPr>
        <p:spPr>
          <a:xfrm>
            <a:off x="-151061" y="4722716"/>
            <a:ext cx="1314844" cy="40011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03864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B4B9C18-21C5-CB4A-AD3D-7BC701635408}"/>
              </a:ext>
            </a:extLst>
          </p:cNvPr>
          <p:cNvSpPr txBox="1"/>
          <p:nvPr/>
        </p:nvSpPr>
        <p:spPr>
          <a:xfrm>
            <a:off x="82042" y="4741967"/>
            <a:ext cx="5680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solidFill>
                  <a:srgbClr val="203864"/>
                </a:solidFill>
              </a:rPr>
              <a:t>Rewards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C68A2C2A-A197-1F4C-9D6A-1984580B2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9673" y="3477488"/>
            <a:ext cx="1839403" cy="398809"/>
          </a:xfrm>
          <a:prstGeom prst="round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xmlns="" id="{17743520-98EF-5741-834C-D1286BE5F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2287" y="4672670"/>
            <a:ext cx="910464" cy="919592"/>
          </a:xfrm>
          <a:prstGeom prst="round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xmlns="" id="{B1038496-D8E3-B84B-A555-76840E5C23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4096" y="4788098"/>
            <a:ext cx="2905783" cy="708435"/>
          </a:xfrm>
          <a:prstGeom prst="round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xmlns="" id="{2CB936E5-10EE-8848-82FA-A1B4A974BC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55392" y="3290155"/>
            <a:ext cx="1211781" cy="773477"/>
          </a:xfrm>
          <a:prstGeom prst="round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F1F71794-A2FF-044B-8619-52F3D4AD8AFE}"/>
              </a:ext>
            </a:extLst>
          </p:cNvPr>
          <p:cNvSpPr txBox="1"/>
          <p:nvPr/>
        </p:nvSpPr>
        <p:spPr>
          <a:xfrm>
            <a:off x="71455" y="5204363"/>
            <a:ext cx="2004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203864"/>
                </a:solidFill>
              </a:rPr>
              <a:t>Audits &amp; Feedbacks</a:t>
            </a:r>
            <a:endParaRPr lang="en-US" i="1" dirty="0">
              <a:solidFill>
                <a:srgbClr val="203864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603464" y="2996803"/>
            <a:ext cx="3728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rgbClr val="FF2F92"/>
                </a:solidFill>
              </a:rPr>
              <a:t>*</a:t>
            </a:r>
            <a:r>
              <a:rPr lang="pt-BR" dirty="0" err="1" smtClean="0">
                <a:solidFill>
                  <a:srgbClr val="FF2F92"/>
                </a:solidFill>
              </a:rPr>
              <a:t>Lessons</a:t>
            </a:r>
            <a:r>
              <a:rPr lang="pt-BR" dirty="0" smtClean="0">
                <a:solidFill>
                  <a:srgbClr val="FF2F92"/>
                </a:solidFill>
              </a:rPr>
              <a:t> </a:t>
            </a:r>
            <a:r>
              <a:rPr lang="pt-BR" dirty="0" err="1" smtClean="0">
                <a:solidFill>
                  <a:srgbClr val="FF2F92"/>
                </a:solidFill>
              </a:rPr>
              <a:t>from</a:t>
            </a:r>
            <a:r>
              <a:rPr lang="pt-BR" dirty="0" smtClean="0">
                <a:solidFill>
                  <a:srgbClr val="FF2F92"/>
                </a:solidFill>
              </a:rPr>
              <a:t> </a:t>
            </a:r>
            <a:r>
              <a:rPr lang="pt-BR" dirty="0" err="1" smtClean="0">
                <a:solidFill>
                  <a:srgbClr val="FF2F92"/>
                </a:solidFill>
              </a:rPr>
              <a:t>the</a:t>
            </a:r>
            <a:r>
              <a:rPr lang="pt-BR" dirty="0" smtClean="0">
                <a:solidFill>
                  <a:srgbClr val="FF2F92"/>
                </a:solidFill>
              </a:rPr>
              <a:t> </a:t>
            </a:r>
            <a:r>
              <a:rPr lang="pt-BR" dirty="0" err="1" smtClean="0">
                <a:solidFill>
                  <a:srgbClr val="FF2F92"/>
                </a:solidFill>
              </a:rPr>
              <a:t>WebCONSORT</a:t>
            </a:r>
            <a:r>
              <a:rPr lang="pt-BR" dirty="0" smtClean="0">
                <a:solidFill>
                  <a:srgbClr val="FF2F92"/>
                </a:solidFill>
              </a:rPr>
              <a:t> </a:t>
            </a:r>
            <a:r>
              <a:rPr lang="pt-BR" dirty="0" err="1" smtClean="0">
                <a:solidFill>
                  <a:srgbClr val="FF2F92"/>
                </a:solidFill>
              </a:rPr>
              <a:t>trial</a:t>
            </a:r>
            <a:endParaRPr lang="pt-BR" dirty="0">
              <a:solidFill>
                <a:srgbClr val="FF2F92"/>
              </a:solidFill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5118742" y="6516537"/>
            <a:ext cx="3996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 smtClean="0">
                <a:solidFill>
                  <a:srgbClr val="FFFF00"/>
                </a:solidFill>
              </a:rPr>
              <a:t>Hopwell</a:t>
            </a:r>
            <a:r>
              <a:rPr lang="pt-BR" sz="1600" dirty="0" smtClean="0">
                <a:solidFill>
                  <a:srgbClr val="FFFF00"/>
                </a:solidFill>
              </a:rPr>
              <a:t> S. </a:t>
            </a:r>
            <a:r>
              <a:rPr lang="is-IS" sz="1600" u="sng" dirty="0">
                <a:solidFill>
                  <a:srgbClr val="FFFF00"/>
                </a:solidFill>
              </a:rPr>
              <a:t>BMC Med.</a:t>
            </a:r>
            <a:r>
              <a:rPr lang="is-IS" sz="1600" dirty="0">
                <a:solidFill>
                  <a:srgbClr val="FFFF00"/>
                </a:solidFill>
              </a:rPr>
              <a:t> 2016 Nov 28;14(1):199.</a:t>
            </a:r>
            <a:endParaRPr lang="pt-BR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308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8" grpId="0"/>
      <p:bldP spid="20" grpId="0" animBg="1"/>
      <p:bldP spid="21" grpId="0"/>
      <p:bldP spid="25" grpId="0" animBg="1"/>
      <p:bldP spid="27" grpId="0" animBg="1"/>
      <p:bldP spid="28" grpId="0"/>
      <p:bldP spid="2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B05701C5-8618-D040-A16C-C2268B5C7A6A}"/>
              </a:ext>
            </a:extLst>
          </p:cNvPr>
          <p:cNvSpPr txBox="1"/>
          <p:nvPr/>
        </p:nvSpPr>
        <p:spPr>
          <a:xfrm>
            <a:off x="-42485" y="6129195"/>
            <a:ext cx="4282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</a:t>
            </a:r>
            <a:r>
              <a:rPr lang="en-US" dirty="0" err="1">
                <a:solidFill>
                  <a:srgbClr val="FFFF00"/>
                </a:solidFill>
              </a:rPr>
              <a:t>publons.com</a:t>
            </a:r>
            <a:r>
              <a:rPr lang="en-US" dirty="0">
                <a:solidFill>
                  <a:srgbClr val="FFFF00"/>
                </a:solidFill>
              </a:rPr>
              <a:t>/community/academy/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83DA9D67-6ABC-E74B-8B2E-5FA3AB036771}"/>
              </a:ext>
            </a:extLst>
          </p:cNvPr>
          <p:cNvSpPr txBox="1"/>
          <p:nvPr/>
        </p:nvSpPr>
        <p:spPr>
          <a:xfrm>
            <a:off x="233243" y="741908"/>
            <a:ext cx="89264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i="1" dirty="0">
                <a:solidFill>
                  <a:srgbClr val="FF2F92"/>
                </a:solidFill>
              </a:rPr>
              <a:t>Peer Reviewers - </a:t>
            </a:r>
            <a:r>
              <a:rPr lang="en-US" sz="2000" i="1" dirty="0">
                <a:solidFill>
                  <a:schemeClr val="bg1"/>
                </a:solidFill>
              </a:rPr>
              <a:t>“None of us were formally trained to peer review a paper at all.” </a:t>
            </a:r>
          </a:p>
          <a:p>
            <a:endParaRPr lang="en-US" sz="2000" b="1" i="1" dirty="0">
              <a:solidFill>
                <a:srgbClr val="FF2F92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xmlns="" id="{C54EEFEB-EB04-2844-825D-64B49CF79C69}"/>
              </a:ext>
            </a:extLst>
          </p:cNvPr>
          <p:cNvGrpSpPr/>
          <p:nvPr/>
        </p:nvGrpSpPr>
        <p:grpSpPr>
          <a:xfrm>
            <a:off x="252773" y="1452997"/>
            <a:ext cx="4283231" cy="2076267"/>
            <a:chOff x="-12700" y="2459700"/>
            <a:chExt cx="4894712" cy="2372678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xmlns="" id="{AB9F2B2E-A294-CA48-88FC-B3E5ADC68974}"/>
                </a:ext>
              </a:extLst>
            </p:cNvPr>
            <p:cNvGrpSpPr/>
            <p:nvPr/>
          </p:nvGrpSpPr>
          <p:grpSpPr>
            <a:xfrm>
              <a:off x="-12699" y="2459700"/>
              <a:ext cx="4894711" cy="473498"/>
              <a:chOff x="0" y="2561233"/>
              <a:chExt cx="5263455" cy="473084"/>
            </a:xfrm>
          </p:grpSpPr>
          <p:pic>
            <p:nvPicPr>
              <p:cNvPr id="20" name="Picture 19" descr="A screenshot of a computer screen&#13;&#10;&#13;&#10;Description automatically generated">
                <a:extLst>
                  <a:ext uri="{FF2B5EF4-FFF2-40B4-BE49-F238E27FC236}">
                    <a16:creationId xmlns:a16="http://schemas.microsoft.com/office/drawing/2014/main" xmlns="" id="{63DC3ED6-F13B-CC48-94E4-99EC9F8A86B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61789" b="88485"/>
              <a:stretch/>
            </p:blipFill>
            <p:spPr>
              <a:xfrm>
                <a:off x="1964109" y="2561233"/>
                <a:ext cx="3299346" cy="473084"/>
              </a:xfrm>
              <a:prstGeom prst="rect">
                <a:avLst/>
              </a:prstGeom>
            </p:spPr>
          </p:pic>
          <p:pic>
            <p:nvPicPr>
              <p:cNvPr id="3" name="Picture 2" descr="A screenshot of a computer screen&#13;&#10;&#13;&#10;Description automatically generated">
                <a:extLst>
                  <a:ext uri="{FF2B5EF4-FFF2-40B4-BE49-F238E27FC236}">
                    <a16:creationId xmlns:a16="http://schemas.microsoft.com/office/drawing/2014/main" xmlns="" id="{11958689-D15E-AE4A-B308-91985E455F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75356" b="88485"/>
              <a:stretch/>
            </p:blipFill>
            <p:spPr>
              <a:xfrm>
                <a:off x="0" y="2561299"/>
                <a:ext cx="1964109" cy="460840"/>
              </a:xfrm>
              <a:prstGeom prst="rect">
                <a:avLst/>
              </a:prstGeom>
            </p:spPr>
          </p:pic>
        </p:grpSp>
        <p:pic>
          <p:nvPicPr>
            <p:cNvPr id="19" name="Picture 18" descr="A screenshot of a computer screen&#13;&#10;&#13;&#10;Description automatically generated">
              <a:extLst>
                <a:ext uri="{FF2B5EF4-FFF2-40B4-BE49-F238E27FC236}">
                  <a16:creationId xmlns:a16="http://schemas.microsoft.com/office/drawing/2014/main" xmlns="" id="{3F656534-6601-B046-B491-3F23E31329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865" t="28285" r="13135" b="16655"/>
            <a:stretch/>
          </p:blipFill>
          <p:spPr>
            <a:xfrm>
              <a:off x="-12700" y="2899173"/>
              <a:ext cx="4894712" cy="1933205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98637C52-C28B-C748-976A-E143244C7975}"/>
              </a:ext>
            </a:extLst>
          </p:cNvPr>
          <p:cNvSpPr txBox="1"/>
          <p:nvPr/>
        </p:nvSpPr>
        <p:spPr>
          <a:xfrm>
            <a:off x="-23235" y="5831868"/>
            <a:ext cx="3447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Cobo</a:t>
            </a:r>
            <a:r>
              <a:rPr lang="en-US" dirty="0">
                <a:solidFill>
                  <a:srgbClr val="FFFF00"/>
                </a:solidFill>
              </a:rPr>
              <a:t> E et al. </a:t>
            </a:r>
            <a:r>
              <a:rPr lang="en-US" b="1" dirty="0">
                <a:solidFill>
                  <a:srgbClr val="FFFF00"/>
                </a:solidFill>
              </a:rPr>
              <a:t>BMJ</a:t>
            </a:r>
            <a:r>
              <a:rPr lang="en-US" dirty="0">
                <a:solidFill>
                  <a:srgbClr val="FFFF00"/>
                </a:solidFill>
              </a:rPr>
              <a:t>, 2011;343:d6783</a:t>
            </a: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xmlns="" id="{F361F39D-7641-9F4D-86D1-E974CE889961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Improving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the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Quality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of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4A314B9-12C5-B24E-B1D5-85ADE3936E83}"/>
              </a:ext>
            </a:extLst>
          </p:cNvPr>
          <p:cNvSpPr txBox="1"/>
          <p:nvPr/>
        </p:nvSpPr>
        <p:spPr>
          <a:xfrm>
            <a:off x="-24900" y="6453498"/>
            <a:ext cx="5053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https://</a:t>
            </a:r>
            <a:r>
              <a:rPr lang="en-US" dirty="0" err="1">
                <a:solidFill>
                  <a:srgbClr val="FFFF00"/>
                </a:solidFill>
              </a:rPr>
              <a:t>www.bmj.com</a:t>
            </a:r>
            <a:r>
              <a:rPr lang="en-US" dirty="0">
                <a:solidFill>
                  <a:srgbClr val="FFFF00"/>
                </a:solidFill>
              </a:rPr>
              <a:t>/about-</a:t>
            </a:r>
            <a:r>
              <a:rPr lang="en-US" dirty="0" err="1">
                <a:solidFill>
                  <a:srgbClr val="FFFF00"/>
                </a:solidFill>
              </a:rPr>
              <a:t>bmj</a:t>
            </a:r>
            <a:r>
              <a:rPr lang="en-US" dirty="0">
                <a:solidFill>
                  <a:srgbClr val="FFFF00"/>
                </a:solidFill>
              </a:rPr>
              <a:t>/publishing-model</a:t>
            </a:r>
          </a:p>
        </p:txBody>
      </p:sp>
      <p:pic>
        <p:nvPicPr>
          <p:cNvPr id="5" name="Picture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xmlns="" id="{7E83C242-47B7-A94C-A733-0A0AF9A4C2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52" y="2955041"/>
            <a:ext cx="1772179" cy="2728164"/>
          </a:xfrm>
          <a:prstGeom prst="round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89A00989-3724-914F-A13E-176845316073}"/>
              </a:ext>
            </a:extLst>
          </p:cNvPr>
          <p:cNvGrpSpPr/>
          <p:nvPr/>
        </p:nvGrpSpPr>
        <p:grpSpPr>
          <a:xfrm>
            <a:off x="3148110" y="2410296"/>
            <a:ext cx="5836726" cy="2774755"/>
            <a:chOff x="3148110" y="2410296"/>
            <a:chExt cx="5836726" cy="2774755"/>
          </a:xfrm>
        </p:grpSpPr>
        <p:pic>
          <p:nvPicPr>
            <p:cNvPr id="15" name="Picture 14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xmlns="" id="{B4A4BC59-60FB-1948-BC69-CE90A8CF5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48110" y="2642502"/>
              <a:ext cx="5836726" cy="2542549"/>
            </a:xfrm>
            <a:prstGeom prst="roundRect">
              <a:avLst>
                <a:gd name="adj" fmla="val 8566"/>
              </a:avLst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xmlns="" id="{89BC379C-8725-994A-9A95-D0FD15C3BE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9183" y="2410296"/>
              <a:ext cx="2192044" cy="534424"/>
            </a:xfrm>
            <a:prstGeom prst="round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BC9D685C-0852-1943-B269-5C9B48F9BFFD}"/>
                </a:ext>
              </a:extLst>
            </p:cNvPr>
            <p:cNvSpPr/>
            <p:nvPr/>
          </p:nvSpPr>
          <p:spPr>
            <a:xfrm>
              <a:off x="3148110" y="3200400"/>
              <a:ext cx="838674" cy="2286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xmlns="" id="{14901B5F-2BDD-4B47-AE50-33E4A6D8102E}"/>
                </a:ext>
              </a:extLst>
            </p:cNvPr>
            <p:cNvSpPr/>
            <p:nvPr/>
          </p:nvSpPr>
          <p:spPr>
            <a:xfrm>
              <a:off x="3911035" y="2937436"/>
              <a:ext cx="1186547" cy="2629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xmlns="" id="{EF3D8C19-85EA-0445-B8F2-19DC3FE9302F}"/>
                </a:ext>
              </a:extLst>
            </p:cNvPr>
            <p:cNvSpPr/>
            <p:nvPr/>
          </p:nvSpPr>
          <p:spPr>
            <a:xfrm>
              <a:off x="3443332" y="4023172"/>
              <a:ext cx="1186547" cy="262963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721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CE8D4A8-1B92-C947-9F7C-F6E3682A5ECB}"/>
              </a:ext>
            </a:extLst>
          </p:cNvPr>
          <p:cNvSpPr txBox="1"/>
          <p:nvPr/>
        </p:nvSpPr>
        <p:spPr>
          <a:xfrm>
            <a:off x="233243" y="771374"/>
            <a:ext cx="87054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2F92"/>
                </a:solidFill>
              </a:rPr>
              <a:t>For all – </a:t>
            </a:r>
            <a:r>
              <a:rPr lang="en-US" sz="2000" b="1" i="1" dirty="0">
                <a:solidFill>
                  <a:schemeClr val="bg1"/>
                </a:solidFill>
              </a:rPr>
              <a:t>Rewards, Restorations, Transparency, and More Room for Reporting  </a:t>
            </a:r>
            <a:r>
              <a:rPr lang="en-US" sz="2000" b="1" i="1" dirty="0">
                <a:solidFill>
                  <a:srgbClr val="FF2F92"/>
                </a:solidFill>
              </a:rPr>
              <a:t>Who is listening!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xmlns="" id="{4AC935D2-FDB4-5F44-BE41-2E9B348F714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Improving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the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Quality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of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pic>
        <p:nvPicPr>
          <p:cNvPr id="3" name="Picture 2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FA7DADD2-B796-D442-9874-0A582EBE8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34" y="1687948"/>
            <a:ext cx="1598128" cy="2207896"/>
          </a:xfrm>
          <a:prstGeom prst="roundRect">
            <a:avLst/>
          </a:prstGeom>
        </p:spPr>
      </p:pic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xmlns="" id="{E4D7C0E8-9E0E-9544-996D-FED66FC00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9059" y="1932784"/>
            <a:ext cx="3097985" cy="1003092"/>
          </a:xfrm>
          <a:prstGeom prst="roundRect">
            <a:avLst/>
          </a:prstGeom>
        </p:spPr>
      </p:pic>
      <p:pic>
        <p:nvPicPr>
          <p:cNvPr id="9" name="Picture 8" descr="A close up of a sign&#13;&#10;&#13;&#10;Description automatically generated">
            <a:extLst>
              <a:ext uri="{FF2B5EF4-FFF2-40B4-BE49-F238E27FC236}">
                <a16:creationId xmlns:a16="http://schemas.microsoft.com/office/drawing/2014/main" xmlns="" id="{794B7997-5B4A-6A49-A05A-E90D5C72292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79" t="10497" r="4749" b="2803"/>
          <a:stretch/>
        </p:blipFill>
        <p:spPr>
          <a:xfrm>
            <a:off x="2239057" y="3229699"/>
            <a:ext cx="3053805" cy="1463563"/>
          </a:xfrm>
          <a:prstGeom prst="roundRect">
            <a:avLst/>
          </a:prstGeom>
        </p:spPr>
      </p:pic>
      <p:pic>
        <p:nvPicPr>
          <p:cNvPr id="20" name="Picture 19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xmlns="" id="{6E0DF012-9E76-A846-BA08-1E03145E1A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728" y="5685182"/>
            <a:ext cx="3132257" cy="942449"/>
          </a:xfrm>
          <a:prstGeom prst="roundRect">
            <a:avLst/>
          </a:prstGeom>
        </p:spPr>
      </p:pic>
      <p:pic>
        <p:nvPicPr>
          <p:cNvPr id="23" name="Picture 22" descr="A picture containing clipart&#13;&#10;&#13;&#10;Description automatically generated">
            <a:extLst>
              <a:ext uri="{FF2B5EF4-FFF2-40B4-BE49-F238E27FC236}">
                <a16:creationId xmlns:a16="http://schemas.microsoft.com/office/drawing/2014/main" xmlns="" id="{79E71428-6CCF-AD47-975B-6A411BD3E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334" y="4076622"/>
            <a:ext cx="1054100" cy="1066800"/>
          </a:xfrm>
          <a:prstGeom prst="round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xmlns="" id="{B0330ACB-2C41-144A-9FF3-C0C41EFD4E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2538" y="3246118"/>
            <a:ext cx="2146090" cy="715363"/>
          </a:xfrm>
          <a:prstGeom prst="round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FD55C202-FDFF-D646-8C97-FA8FA2AAC8F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9790" y="2379658"/>
            <a:ext cx="2928876" cy="483605"/>
          </a:xfrm>
          <a:prstGeom prst="round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C485489-489B-014E-AFCC-DAC883C63C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75822" y="5070086"/>
            <a:ext cx="1386552" cy="1213471"/>
          </a:xfrm>
          <a:prstGeom prst="round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77D85481-2969-AF41-A19E-FB01EF2D3D40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-381"/>
          <a:stretch/>
        </p:blipFill>
        <p:spPr>
          <a:xfrm>
            <a:off x="295015" y="5501352"/>
            <a:ext cx="2644505" cy="905099"/>
          </a:xfrm>
          <a:prstGeom prst="roundRect">
            <a:avLst/>
          </a:prstGeom>
        </p:spPr>
      </p:pic>
      <p:pic>
        <p:nvPicPr>
          <p:cNvPr id="13" name="Picture 12" descr="A picture containing clipart&#13;&#10;&#13;&#10;Description automatically generated">
            <a:extLst>
              <a:ext uri="{FF2B5EF4-FFF2-40B4-BE49-F238E27FC236}">
                <a16:creationId xmlns:a16="http://schemas.microsoft.com/office/drawing/2014/main" xmlns="" id="{624B3D80-BD80-DF4B-A827-E4D6316BC28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8041" y="4306523"/>
            <a:ext cx="3285456" cy="964777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2761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CE8D4A8-1B92-C947-9F7C-F6E3682A5ECB}"/>
              </a:ext>
            </a:extLst>
          </p:cNvPr>
          <p:cNvSpPr txBox="1"/>
          <p:nvPr/>
        </p:nvSpPr>
        <p:spPr>
          <a:xfrm>
            <a:off x="233243" y="771374"/>
            <a:ext cx="8705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>
                <a:solidFill>
                  <a:srgbClr val="FF2F92"/>
                </a:solidFill>
              </a:rPr>
              <a:t>Wrap-up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xmlns="" id="{4AC935D2-FDB4-5F44-BE41-2E9B348F714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Improving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the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Quality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of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pic>
        <p:nvPicPr>
          <p:cNvPr id="4" name="Picture 3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xmlns="" id="{692BD728-8239-414D-8920-205330E8A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571" y="1236285"/>
            <a:ext cx="6600857" cy="4614758"/>
          </a:xfrm>
          <a:prstGeom prst="roundRect">
            <a:avLst>
              <a:gd name="adj" fmla="val 6348"/>
            </a:avLst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5EAAE24-6083-2B41-9943-6FB6372268C9}"/>
              </a:ext>
            </a:extLst>
          </p:cNvPr>
          <p:cNvSpPr txBox="1"/>
          <p:nvPr/>
        </p:nvSpPr>
        <p:spPr>
          <a:xfrm>
            <a:off x="0" y="6488668"/>
            <a:ext cx="417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>
                <a:solidFill>
                  <a:srgbClr val="FFFF00"/>
                </a:solidFill>
              </a:rPr>
              <a:t>Glasziou</a:t>
            </a:r>
            <a:r>
              <a:rPr lang="en-CA" dirty="0">
                <a:solidFill>
                  <a:srgbClr val="FFFF00"/>
                </a:solidFill>
              </a:rPr>
              <a:t> P et al. Lancet 2014; 383: 267–76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0B9B493-15D4-B74A-9475-A5F4A7828BCA}"/>
              </a:ext>
            </a:extLst>
          </p:cNvPr>
          <p:cNvSpPr txBox="1"/>
          <p:nvPr/>
        </p:nvSpPr>
        <p:spPr>
          <a:xfrm>
            <a:off x="5524082" y="6460244"/>
            <a:ext cx="3624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lucas.helal@ufrgs.br; lhelal@ohri.ca </a:t>
            </a:r>
          </a:p>
        </p:txBody>
      </p:sp>
    </p:spTree>
    <p:extLst>
      <p:ext uri="{BB962C8B-B14F-4D97-AF65-F5344CB8AC3E}">
        <p14:creationId xmlns:p14="http://schemas.microsoft.com/office/powerpoint/2010/main" val="93390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Disclosures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233243" y="746559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93F62B4-573A-1142-8267-9C91FC15BE86}"/>
              </a:ext>
            </a:extLst>
          </p:cNvPr>
          <p:cNvSpPr txBox="1"/>
          <p:nvPr/>
        </p:nvSpPr>
        <p:spPr>
          <a:xfrm>
            <a:off x="233243" y="1498967"/>
            <a:ext cx="77946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Coordenação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Aperfeiçoamento</a:t>
            </a:r>
            <a:r>
              <a:rPr lang="en-US" sz="2000" dirty="0">
                <a:solidFill>
                  <a:schemeClr val="bg1"/>
                </a:solidFill>
              </a:rPr>
              <a:t> de </a:t>
            </a:r>
            <a:r>
              <a:rPr lang="en-US" sz="2000" dirty="0" err="1">
                <a:solidFill>
                  <a:schemeClr val="bg1"/>
                </a:solidFill>
              </a:rPr>
              <a:t>Pessoal</a:t>
            </a:r>
            <a:r>
              <a:rPr lang="en-US" sz="2000" dirty="0">
                <a:solidFill>
                  <a:schemeClr val="bg1"/>
                </a:solidFill>
              </a:rPr>
              <a:t> de Ensino Superior (CAPES)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Centre for Journalology, Ottawa Hospital Research Institute, uOttawa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Canadian EQUATOR Network Centre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Cochrane Collaboration (Bias Methods Group)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Associated and Scientific Editor – EVIDENCE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0ADA5DA-3CBF-5640-B2AC-095304D477A7}"/>
              </a:ext>
            </a:extLst>
          </p:cNvPr>
          <p:cNvSpPr txBox="1"/>
          <p:nvPr/>
        </p:nvSpPr>
        <p:spPr>
          <a:xfrm>
            <a:off x="338615" y="4914054"/>
            <a:ext cx="85745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Lancet’s Serie </a:t>
            </a:r>
            <a:r>
              <a:rPr lang="en-US" sz="3200" b="1" i="1" dirty="0">
                <a:solidFill>
                  <a:srgbClr val="FFFF00"/>
                </a:solidFill>
              </a:rPr>
              <a:t>“Increasing Value, Reducing Waste” </a:t>
            </a:r>
            <a:r>
              <a:rPr lang="en-US" sz="3200" dirty="0">
                <a:solidFill>
                  <a:srgbClr val="FFFF00"/>
                </a:solidFill>
              </a:rPr>
              <a:t>was a</a:t>
            </a:r>
            <a:r>
              <a:rPr lang="en-US" sz="3200" b="1" i="1" dirty="0">
                <a:solidFill>
                  <a:srgbClr val="FFFF00"/>
                </a:solidFill>
              </a:rPr>
              <a:t> </a:t>
            </a:r>
            <a:r>
              <a:rPr lang="en-US" sz="3200" dirty="0">
                <a:solidFill>
                  <a:srgbClr val="FFFF00"/>
                </a:solidFill>
              </a:rPr>
              <a:t>benchmark for this presentation.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098B837-8BEF-634A-9F8E-00EEFA8945EB}"/>
              </a:ext>
            </a:extLst>
          </p:cNvPr>
          <p:cNvSpPr txBox="1"/>
          <p:nvPr/>
        </p:nvSpPr>
        <p:spPr>
          <a:xfrm>
            <a:off x="1107031" y="6007043"/>
            <a:ext cx="7120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DOI of the first paper: </a:t>
            </a:r>
            <a:r>
              <a:rPr lang="en-CA" dirty="0">
                <a:solidFill>
                  <a:srgbClr val="FFFF00"/>
                </a:solidFill>
              </a:rPr>
              <a:t>http://</a:t>
            </a:r>
            <a:r>
              <a:rPr lang="en-CA" dirty="0" err="1">
                <a:solidFill>
                  <a:srgbClr val="FFFF00"/>
                </a:solidFill>
              </a:rPr>
              <a:t>dx.doi.org</a:t>
            </a:r>
            <a:r>
              <a:rPr lang="en-CA" dirty="0">
                <a:solidFill>
                  <a:srgbClr val="FFFF00"/>
                </a:solidFill>
              </a:rPr>
              <a:t>/10.1016/ S0140-6736(13)62329-6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930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>
          <a:xfrm>
            <a:off x="233243" y="168643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Special</a:t>
            </a:r>
            <a:r>
              <a:rPr lang="pt-BR" altLang="en-US" sz="3200" b="1" kern="0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pt-BR" altLang="en-US" sz="3200" b="1" dirty="0" err="1" smtClean="0">
                <a:solidFill>
                  <a:srgbClr val="FFFF00"/>
                </a:solidFill>
              </a:rPr>
              <a:t>A</a:t>
            </a:r>
            <a:r>
              <a:rPr lang="pt-BR" sz="3200" b="1" dirty="0" err="1" smtClean="0">
                <a:solidFill>
                  <a:srgbClr val="FFFF00"/>
                </a:solidFill>
              </a:rPr>
              <a:t>cknowledgment</a:t>
            </a:r>
            <a:r>
              <a:rPr lang="pt-BR" sz="3200" b="1" kern="0" dirty="0" err="1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s</a:t>
            </a:r>
            <a:endParaRPr lang="en-US" altLang="en-US" sz="3200" b="1" kern="0" dirty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10" name="Retângulo 9"/>
          <p:cNvSpPr/>
          <p:nvPr/>
        </p:nvSpPr>
        <p:spPr bwMode="auto">
          <a:xfrm>
            <a:off x="323527" y="692695"/>
            <a:ext cx="8588243" cy="47533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33243" y="1489129"/>
            <a:ext cx="3313728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Andreia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Biolo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Anderson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Donelli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Angelica De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Nardi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Beatriz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Schaan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Bruno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Follmer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Carisi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Polanczyk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Cintia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Botton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Daniel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Umpierre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David Moher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Douglas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Soares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Eneida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Rejane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Rabelo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da Silva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Gabriela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Teló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Fernando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Dourado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Filipe Ferrari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Flavio Danni Fuchs</a:t>
            </a:r>
          </a:p>
          <a:p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Rectangle 3"/>
          <p:cNvSpPr/>
          <p:nvPr/>
        </p:nvSpPr>
        <p:spPr>
          <a:xfrm>
            <a:off x="4339770" y="1494235"/>
            <a:ext cx="4572000" cy="470898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Leandro da Silva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Lucas 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Porto 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Santos</a:t>
            </a:r>
          </a:p>
          <a:p>
            <a:pPr algn="r"/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Lucineia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Orsolin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Pfeifer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Luis Eduardo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Paim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Rohde</a:t>
            </a:r>
          </a:p>
          <a:p>
            <a:pPr algn="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Luis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Correia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Mariana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Brutto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de Pinto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Marlos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Rodrigues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Domingues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Matt Page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Norton Oliveira</a:t>
            </a:r>
          </a:p>
          <a:p>
            <a:pPr algn="r"/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Patrícia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Bock</a:t>
            </a:r>
          </a:p>
          <a:p>
            <a:pPr algn="r"/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Patrícia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Ziegelmann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Ricardo Stein</a:t>
            </a:r>
          </a:p>
          <a:p>
            <a:pPr algn="r"/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Ruy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lumMod val="95000"/>
                  </a:schemeClr>
                </a:solidFill>
              </a:rPr>
              <a:t>Silveira</a:t>
            </a: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Moraes</a:t>
            </a:r>
            <a:endParaRPr lang="en-US" sz="20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Sandra Costa Fuchs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pPr algn="r"/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Sheila </a:t>
            </a:r>
            <a:r>
              <a:rPr lang="en-US" sz="2000" dirty="0" err="1" smtClean="0">
                <a:solidFill>
                  <a:schemeClr val="bg1">
                    <a:lumMod val="95000"/>
                  </a:schemeClr>
                </a:solidFill>
              </a:rPr>
              <a:t>Picolli</a:t>
            </a:r>
            <a:r>
              <a:rPr lang="en-US" sz="2000" dirty="0" smtClean="0">
                <a:solidFill>
                  <a:schemeClr val="bg1">
                    <a:lumMod val="95000"/>
                  </a:schemeClr>
                </a:solidFill>
              </a:rPr>
              <a:t> Garcia</a:t>
            </a:r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85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Wrap-Up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233243" y="746559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C1BA658-B7E3-CE43-99CF-BBD65A7F8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094" y="-298383"/>
            <a:ext cx="9877228" cy="71563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C5B2877-B879-F447-A2FA-1F13A9C9B735}"/>
              </a:ext>
            </a:extLst>
          </p:cNvPr>
          <p:cNvSpPr txBox="1"/>
          <p:nvPr/>
        </p:nvSpPr>
        <p:spPr>
          <a:xfrm>
            <a:off x="-1706" y="6625951"/>
            <a:ext cx="2615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Moher D et al., 2017, </a:t>
            </a:r>
            <a:r>
              <a:rPr lang="en-US" sz="1200" b="1" dirty="0"/>
              <a:t>Nature</a:t>
            </a:r>
            <a:r>
              <a:rPr lang="en-US" sz="1200" dirty="0"/>
              <a:t>;549:23-5.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9FA9A0C0-772E-D64D-88B5-66F9C6CD0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89" y="4600149"/>
            <a:ext cx="1470429" cy="48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10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ixaDeTexto 7">
            <a:extLst>
              <a:ext uri="{FF2B5EF4-FFF2-40B4-BE49-F238E27FC236}">
                <a16:creationId xmlns:a16="http://schemas.microsoft.com/office/drawing/2014/main" xmlns="" id="{CA5D8F12-E973-834B-9815-60E543F7931E}"/>
              </a:ext>
            </a:extLst>
          </p:cNvPr>
          <p:cNvSpPr txBox="1"/>
          <p:nvPr/>
        </p:nvSpPr>
        <p:spPr>
          <a:xfrm>
            <a:off x="-15975" y="266370"/>
            <a:ext cx="9317039" cy="18774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Universidade Federal do Rio Grande do Sul</a:t>
            </a:r>
          </a:p>
          <a:p>
            <a:pPr algn="ctr">
              <a:defRPr/>
            </a:pPr>
            <a:r>
              <a:rPr lang="pt-BR" sz="2400" b="1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University</a:t>
            </a:r>
            <a:r>
              <a:rPr lang="pt-BR" sz="24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</a:t>
            </a:r>
            <a:r>
              <a:rPr lang="pt-BR" sz="2400" b="1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of</a:t>
            </a:r>
            <a:r>
              <a:rPr lang="pt-BR" sz="24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Ottawa</a:t>
            </a:r>
          </a:p>
          <a:p>
            <a:pPr algn="ctr">
              <a:defRPr/>
            </a:pPr>
            <a:r>
              <a:rPr lang="pt-BR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Clinical</a:t>
            </a: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</a:t>
            </a:r>
            <a:r>
              <a:rPr lang="pt-BR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Epidemiology</a:t>
            </a: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</a:t>
            </a:r>
            <a:r>
              <a:rPr lang="pt-BR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Program</a:t>
            </a: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| </a:t>
            </a:r>
            <a:r>
              <a:rPr lang="pt-BR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Graduate</a:t>
            </a: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</a:t>
            </a:r>
            <a:r>
              <a:rPr lang="pt-BR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Program</a:t>
            </a: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in </a:t>
            </a:r>
            <a:r>
              <a:rPr lang="pt-BR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Cardiology</a:t>
            </a: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|</a:t>
            </a:r>
            <a:r>
              <a:rPr lang="pt-BR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Ottawa Hospital </a:t>
            </a:r>
            <a:r>
              <a:rPr lang="pt-BR" b="1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Research</a:t>
            </a:r>
            <a:r>
              <a:rPr lang="pt-BR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 </a:t>
            </a:r>
            <a:r>
              <a:rPr lang="pt-BR" b="1" dirty="0" err="1">
                <a:solidFill>
                  <a:schemeClr val="bg2"/>
                </a:solidFill>
                <a:ea typeface="Times New Roman" charset="0"/>
                <a:cs typeface="Times New Roman" charset="0"/>
              </a:rPr>
              <a:t>Institute</a:t>
            </a:r>
            <a:endParaRPr lang="pt-BR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  <a:p>
            <a:pPr algn="ctr">
              <a:defRPr/>
            </a:pPr>
            <a:r>
              <a:rPr lang="pt-BR" sz="3200" b="1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Centre for Journalology</a:t>
            </a:r>
            <a:endParaRPr lang="pt-BR" sz="1400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xmlns="" id="{F2A37AC1-0EC5-EC42-9041-823E12F256B8}"/>
              </a:ext>
            </a:extLst>
          </p:cNvPr>
          <p:cNvSpPr/>
          <p:nvPr/>
        </p:nvSpPr>
        <p:spPr>
          <a:xfrm>
            <a:off x="-445168" y="6112042"/>
            <a:ext cx="9841831" cy="6617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11">
            <a:extLst>
              <a:ext uri="{FF2B5EF4-FFF2-40B4-BE49-F238E27FC236}">
                <a16:creationId xmlns:a16="http://schemas.microsoft.com/office/drawing/2014/main" xmlns="" id="{592356DA-4983-9146-BD37-225B656AFC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xmlns="" id="{586FC3B5-6A17-A844-8717-A20098440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5" name="Rectangle 13">
            <a:extLst>
              <a:ext uri="{FF2B5EF4-FFF2-40B4-BE49-F238E27FC236}">
                <a16:creationId xmlns:a16="http://schemas.microsoft.com/office/drawing/2014/main" xmlns="" id="{A57CFA86-B964-8246-AA93-AAC277D57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" y="819838"/>
            <a:ext cx="2031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800" dirty="0">
                <a:latin typeface="Calibri" charset="0"/>
              </a:rPr>
              <a:t>		</a:t>
            </a:r>
            <a:endParaRPr lang="pt-BR" altLang="pt-BR" sz="1800" b="0" dirty="0">
              <a:latin typeface="Calibri" charset="0"/>
            </a:endParaRPr>
          </a:p>
          <a:p>
            <a:endParaRPr lang="pt-BR" altLang="pt-BR" sz="1800" b="0" dirty="0">
              <a:latin typeface="Calibri" charset="0"/>
            </a:endParaRPr>
          </a:p>
        </p:txBody>
      </p:sp>
      <p:sp>
        <p:nvSpPr>
          <p:cNvPr id="26" name="CaixaDeTexto 13">
            <a:extLst>
              <a:ext uri="{FF2B5EF4-FFF2-40B4-BE49-F238E27FC236}">
                <a16:creationId xmlns:a16="http://schemas.microsoft.com/office/drawing/2014/main" xmlns="" id="{1D2357CD-516F-814C-BD41-5F9C3ECDA83C}"/>
              </a:ext>
            </a:extLst>
          </p:cNvPr>
          <p:cNvSpPr txBox="1"/>
          <p:nvPr/>
        </p:nvSpPr>
        <p:spPr>
          <a:xfrm>
            <a:off x="-25236" y="2223874"/>
            <a:ext cx="9156404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pt-BR" sz="60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Transparency</a:t>
            </a:r>
            <a:r>
              <a:rPr lang="pt-BR" sz="60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in Science</a:t>
            </a:r>
          </a:p>
          <a:p>
            <a:pPr algn="ctr" eaLnBrk="1" hangingPunct="1">
              <a:defRPr/>
            </a:pPr>
            <a:r>
              <a:rPr lang="pt-BR" sz="32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Avoidable</a:t>
            </a:r>
            <a:r>
              <a:rPr lang="pt-BR" sz="32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sz="32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Waste</a:t>
            </a:r>
            <a:r>
              <a:rPr lang="pt-BR" sz="32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in </a:t>
            </a:r>
            <a:r>
              <a:rPr lang="pt-BR" sz="32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Research</a:t>
            </a:r>
            <a:r>
              <a:rPr lang="pt-BR" sz="32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sz="32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Through</a:t>
            </a:r>
            <a:r>
              <a:rPr lang="pt-BR" sz="32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A </a:t>
            </a:r>
            <a:r>
              <a:rPr lang="pt-BR" sz="32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Better</a:t>
            </a:r>
            <a:r>
              <a:rPr lang="pt-BR" sz="3200" i="1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sz="3200" i="1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endParaRPr lang="pt-BR" sz="3200" i="1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C0E30320-5A50-3447-9699-FD5995F20F77}"/>
              </a:ext>
            </a:extLst>
          </p:cNvPr>
          <p:cNvSpPr txBox="1"/>
          <p:nvPr/>
        </p:nvSpPr>
        <p:spPr>
          <a:xfrm>
            <a:off x="3259154" y="4566340"/>
            <a:ext cx="2364750" cy="132343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Lucas Helal</a:t>
            </a:r>
          </a:p>
          <a:p>
            <a:r>
              <a:rPr lang="en-US" sz="1400" dirty="0">
                <a:solidFill>
                  <a:schemeClr val="bg2"/>
                </a:solidFill>
              </a:rPr>
              <a:t>ORCID: </a:t>
            </a:r>
            <a:r>
              <a:rPr lang="en-CA" sz="1400" dirty="0">
                <a:solidFill>
                  <a:schemeClr val="bg2"/>
                </a:solidFill>
              </a:rPr>
              <a:t>0000-0002-6900-7185</a:t>
            </a:r>
          </a:p>
          <a:p>
            <a:r>
              <a:rPr lang="en-US" sz="1400" dirty="0" err="1">
                <a:solidFill>
                  <a:schemeClr val="bg2"/>
                </a:solidFill>
              </a:rPr>
              <a:t>osf.io</a:t>
            </a:r>
            <a:r>
              <a:rPr lang="en-US" sz="1400" dirty="0">
                <a:solidFill>
                  <a:schemeClr val="bg2"/>
                </a:solidFill>
              </a:rPr>
              <a:t>/6xzyf</a:t>
            </a:r>
          </a:p>
          <a:p>
            <a:r>
              <a:rPr lang="en-US" sz="1400" dirty="0" err="1">
                <a:solidFill>
                  <a:schemeClr val="bg2"/>
                </a:solidFill>
              </a:rPr>
              <a:t>lhelal@ohri.ca</a:t>
            </a:r>
            <a:endParaRPr lang="en-US" sz="1400" dirty="0">
              <a:solidFill>
                <a:schemeClr val="bg2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28" name="Imagem 60">
            <a:extLst>
              <a:ext uri="{FF2B5EF4-FFF2-40B4-BE49-F238E27FC236}">
                <a16:creationId xmlns:a16="http://schemas.microsoft.com/office/drawing/2014/main" xmlns="" id="{4294ED74-88B3-1045-BD6C-A5EC33AF2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966" y="6148892"/>
            <a:ext cx="666954" cy="55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Imagem 18">
            <a:extLst>
              <a:ext uri="{FF2B5EF4-FFF2-40B4-BE49-F238E27FC236}">
                <a16:creationId xmlns:a16="http://schemas.microsoft.com/office/drawing/2014/main" xmlns="" id="{A451B597-A75F-4F4C-9F82-CD9481CC0D37}"/>
              </a:ext>
            </a:extLst>
          </p:cNvPr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1" r="13522" b="7343"/>
          <a:stretch/>
        </p:blipFill>
        <p:spPr bwMode="auto">
          <a:xfrm>
            <a:off x="5730241" y="6236829"/>
            <a:ext cx="1090146" cy="4584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1" name="Imagem 9">
            <a:extLst>
              <a:ext uri="{FF2B5EF4-FFF2-40B4-BE49-F238E27FC236}">
                <a16:creationId xmlns:a16="http://schemas.microsoft.com/office/drawing/2014/main" xmlns="" id="{8266D20E-AFD0-174A-972D-4DBB017AD8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60" t="280" r="1157" b="13365"/>
          <a:stretch/>
        </p:blipFill>
        <p:spPr>
          <a:xfrm>
            <a:off x="1822099" y="4416723"/>
            <a:ext cx="1382663" cy="1412157"/>
          </a:xfrm>
          <a:prstGeom prst="ellipse">
            <a:avLst/>
          </a:prstGeom>
          <a:ln>
            <a:solidFill>
              <a:schemeClr val="bg1"/>
            </a:solidFill>
          </a:ln>
        </p:spPr>
      </p:pic>
      <p:sp>
        <p:nvSpPr>
          <p:cNvPr id="32" name="CaixaDeTexto 16">
            <a:extLst>
              <a:ext uri="{FF2B5EF4-FFF2-40B4-BE49-F238E27FC236}">
                <a16:creationId xmlns:a16="http://schemas.microsoft.com/office/drawing/2014/main" xmlns="" id="{E92CB887-32DA-8B43-B889-5662DB46B7CC}"/>
              </a:ext>
            </a:extLst>
          </p:cNvPr>
          <p:cNvSpPr txBox="1"/>
          <p:nvPr/>
        </p:nvSpPr>
        <p:spPr>
          <a:xfrm>
            <a:off x="-10434" y="5747759"/>
            <a:ext cx="1451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@</a:t>
            </a:r>
            <a:r>
              <a:rPr lang="pt-BR" sz="1400" b="1" dirty="0" err="1">
                <a:solidFill>
                  <a:schemeClr val="bg1"/>
                </a:solidFill>
              </a:rPr>
              <a:t>lucashelal</a:t>
            </a:r>
            <a:r>
              <a:rPr lang="pt-BR" sz="1400" b="1" dirty="0">
                <a:solidFill>
                  <a:schemeClr val="bg1"/>
                </a:solidFill>
              </a:rPr>
              <a:t>_</a:t>
            </a:r>
          </a:p>
        </p:txBody>
      </p:sp>
      <p:pic>
        <p:nvPicPr>
          <p:cNvPr id="33" name="Imagem 61">
            <a:extLst>
              <a:ext uri="{FF2B5EF4-FFF2-40B4-BE49-F238E27FC236}">
                <a16:creationId xmlns:a16="http://schemas.microsoft.com/office/drawing/2014/main" xmlns="" id="{97BC68B0-B74A-3941-9A71-B0E244C4D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 t="2522" r="6638" b="3143"/>
          <a:stretch>
            <a:fillRect/>
          </a:stretch>
        </p:blipFill>
        <p:spPr bwMode="auto">
          <a:xfrm>
            <a:off x="7368041" y="6165102"/>
            <a:ext cx="479374" cy="53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474436F2-B884-8648-B5F6-C24B948EDA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2413" y="6133021"/>
            <a:ext cx="837851" cy="6267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xmlns="" id="{1DF75CB6-CBC8-9746-9A19-4CAF75E2F9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84544" y="6193542"/>
            <a:ext cx="1814142" cy="489658"/>
          </a:xfrm>
          <a:prstGeom prst="rect">
            <a:avLst/>
          </a:prstGeom>
        </p:spPr>
      </p:pic>
      <p:pic>
        <p:nvPicPr>
          <p:cNvPr id="3" name="Picture 2" descr="A picture containing black&#13;&#10;&#13;&#10;Description automatically generated">
            <a:extLst>
              <a:ext uri="{FF2B5EF4-FFF2-40B4-BE49-F238E27FC236}">
                <a16:creationId xmlns:a16="http://schemas.microsoft.com/office/drawing/2014/main" xmlns="" id="{DFDA85A7-8BB8-9545-B162-ABFB8E689A5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2392" y="4581470"/>
            <a:ext cx="1324978" cy="13382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1DC23F7-B365-E741-94B9-0322F006B667}"/>
              </a:ext>
            </a:extLst>
          </p:cNvPr>
          <p:cNvSpPr txBox="1"/>
          <p:nvPr/>
        </p:nvSpPr>
        <p:spPr>
          <a:xfrm>
            <a:off x="5975816" y="4201439"/>
            <a:ext cx="1324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bit.ly</a:t>
            </a:r>
            <a:r>
              <a:rPr lang="en-US" dirty="0">
                <a:solidFill>
                  <a:srgbClr val="FFFF00"/>
                </a:solidFill>
              </a:rPr>
              <a:t>/</a:t>
            </a:r>
            <a:r>
              <a:rPr lang="en-US" dirty="0" err="1">
                <a:solidFill>
                  <a:srgbClr val="FFFF00"/>
                </a:solidFill>
              </a:rPr>
              <a:t>lhppts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85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Pre-presentation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and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Internal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Peer-Review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233243" y="746559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1459325-9442-BD4F-8F04-3AC042EA4445}"/>
              </a:ext>
            </a:extLst>
          </p:cNvPr>
          <p:cNvSpPr txBox="1"/>
          <p:nvPr/>
        </p:nvSpPr>
        <p:spPr>
          <a:xfrm>
            <a:off x="2034478" y="807776"/>
            <a:ext cx="5075044" cy="649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rgbClr val="FFFF00"/>
                </a:solidFill>
              </a:rPr>
              <a:t>Andrew Beck</a:t>
            </a:r>
          </a:p>
          <a:p>
            <a:pPr algn="ctr"/>
            <a:r>
              <a:rPr lang="en-US" sz="3200" dirty="0" err="1">
                <a:solidFill>
                  <a:srgbClr val="FFFF00"/>
                </a:solidFill>
              </a:rPr>
              <a:t>Angélica</a:t>
            </a:r>
            <a:r>
              <a:rPr lang="en-US" sz="3200" dirty="0">
                <a:solidFill>
                  <a:srgbClr val="FFFF00"/>
                </a:solidFill>
              </a:rPr>
              <a:t> de </a:t>
            </a:r>
            <a:r>
              <a:rPr lang="en-US" sz="3200" dirty="0" err="1">
                <a:solidFill>
                  <a:srgbClr val="FFFF00"/>
                </a:solidFill>
              </a:rPr>
              <a:t>Nardi</a:t>
            </a:r>
            <a:endParaRPr lang="en-US" sz="3200" dirty="0">
              <a:solidFill>
                <a:srgbClr val="FFFF00"/>
              </a:solidFill>
            </a:endParaRPr>
          </a:p>
          <a:p>
            <a:pPr algn="ctr"/>
            <a:r>
              <a:rPr lang="en-US" sz="3200" dirty="0" err="1">
                <a:solidFill>
                  <a:srgbClr val="FFFF00"/>
                </a:solidFill>
              </a:rPr>
              <a:t>Angélica</a:t>
            </a:r>
            <a:r>
              <a:rPr lang="en-US" sz="3200" dirty="0">
                <a:solidFill>
                  <a:srgbClr val="FFFF00"/>
                </a:solidFill>
              </a:rPr>
              <a:t> Almeida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</a:rPr>
              <a:t>David Moher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</a:rPr>
              <a:t>Daniel Umpierre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</a:rPr>
              <a:t>Douglas Soares 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</a:rPr>
              <a:t>Filipe Ferrari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</a:rPr>
              <a:t>Luis Claudio </a:t>
            </a:r>
            <a:r>
              <a:rPr lang="en-US" sz="3200" dirty="0" err="1">
                <a:solidFill>
                  <a:srgbClr val="FFFF00"/>
                </a:solidFill>
              </a:rPr>
              <a:t>Correia</a:t>
            </a:r>
            <a:r>
              <a:rPr lang="en-US" sz="3200" dirty="0">
                <a:solidFill>
                  <a:srgbClr val="FFFF00"/>
                </a:solidFill>
              </a:rPr>
              <a:t> </a:t>
            </a:r>
          </a:p>
          <a:p>
            <a:pPr algn="ctr"/>
            <a:r>
              <a:rPr lang="en-US" sz="3200" dirty="0" err="1">
                <a:solidFill>
                  <a:srgbClr val="FFFF00"/>
                </a:solidFill>
              </a:rPr>
              <a:t>Marlos</a:t>
            </a:r>
            <a:r>
              <a:rPr lang="en-US" sz="3200" dirty="0">
                <a:solidFill>
                  <a:srgbClr val="FFFF00"/>
                </a:solidFill>
              </a:rPr>
              <a:t> Rodrigues </a:t>
            </a:r>
            <a:r>
              <a:rPr lang="en-US" sz="3200" dirty="0" err="1">
                <a:solidFill>
                  <a:srgbClr val="FFFF00"/>
                </a:solidFill>
              </a:rPr>
              <a:t>Domingues</a:t>
            </a:r>
            <a:endParaRPr lang="en-US" sz="3200" dirty="0">
              <a:solidFill>
                <a:srgbClr val="FFFF00"/>
              </a:solidFill>
            </a:endParaRPr>
          </a:p>
          <a:p>
            <a:pPr algn="ctr"/>
            <a:r>
              <a:rPr lang="en-US" sz="3200" dirty="0">
                <a:solidFill>
                  <a:srgbClr val="FFFF00"/>
                </a:solidFill>
              </a:rPr>
              <a:t>Norton Santos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</a:rPr>
              <a:t>Raymond Daniel</a:t>
            </a:r>
          </a:p>
          <a:p>
            <a:pPr algn="ctr"/>
            <a:r>
              <a:rPr lang="en-US" sz="3200" dirty="0">
                <a:solidFill>
                  <a:srgbClr val="FFFF00"/>
                </a:solidFill>
              </a:rPr>
              <a:t>Samantha </a:t>
            </a:r>
            <a:r>
              <a:rPr lang="en-US" sz="3200" dirty="0" err="1">
                <a:solidFill>
                  <a:srgbClr val="FFFF00"/>
                </a:solidFill>
              </a:rPr>
              <a:t>Cukier</a:t>
            </a:r>
            <a:endParaRPr lang="en-US" sz="3200" dirty="0">
              <a:solidFill>
                <a:srgbClr val="FFFF00"/>
              </a:solidFill>
            </a:endParaRPr>
          </a:p>
          <a:p>
            <a:pPr algn="ctr"/>
            <a:endParaRPr 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21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What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exactly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does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mean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transparency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in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research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?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318318" y="749443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128F188C-6FC8-2C4A-AAAD-97A6E50D1796}"/>
              </a:ext>
            </a:extLst>
          </p:cNvPr>
          <p:cNvSpPr txBox="1"/>
          <p:nvPr/>
        </p:nvSpPr>
        <p:spPr>
          <a:xfrm>
            <a:off x="233243" y="785444"/>
            <a:ext cx="42562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i="1" dirty="0">
                <a:solidFill>
                  <a:srgbClr val="FFFF00"/>
                </a:solidFill>
              </a:rPr>
              <a:t>The </a:t>
            </a:r>
            <a:r>
              <a:rPr lang="pt-BR" sz="2000" i="1" dirty="0" err="1">
                <a:solidFill>
                  <a:srgbClr val="FFFF00"/>
                </a:solidFill>
              </a:rPr>
              <a:t>Scandal</a:t>
            </a:r>
            <a:r>
              <a:rPr lang="pt-BR" sz="2000" i="1" dirty="0">
                <a:solidFill>
                  <a:srgbClr val="FFFF00"/>
                </a:solidFill>
              </a:rPr>
              <a:t> </a:t>
            </a:r>
            <a:r>
              <a:rPr lang="pt-BR" sz="2000" i="1" dirty="0" err="1">
                <a:solidFill>
                  <a:srgbClr val="FFFF00"/>
                </a:solidFill>
              </a:rPr>
              <a:t>of</a:t>
            </a:r>
            <a:r>
              <a:rPr lang="pt-BR" sz="2000" i="1" dirty="0">
                <a:solidFill>
                  <a:srgbClr val="FFFF00"/>
                </a:solidFill>
              </a:rPr>
              <a:t> </a:t>
            </a:r>
            <a:r>
              <a:rPr lang="pt-BR" sz="2000" i="1" dirty="0" err="1">
                <a:solidFill>
                  <a:srgbClr val="FFFF00"/>
                </a:solidFill>
              </a:rPr>
              <a:t>Poor</a:t>
            </a:r>
            <a:r>
              <a:rPr lang="pt-BR" sz="2000" i="1" dirty="0">
                <a:solidFill>
                  <a:srgbClr val="FFFF00"/>
                </a:solidFill>
              </a:rPr>
              <a:t> Medical </a:t>
            </a:r>
            <a:r>
              <a:rPr lang="pt-BR" sz="2000" i="1" dirty="0" err="1">
                <a:solidFill>
                  <a:srgbClr val="FFFF00"/>
                </a:solidFill>
              </a:rPr>
              <a:t>Research</a:t>
            </a:r>
            <a:endParaRPr lang="pt-BR" sz="2000" i="1" dirty="0">
              <a:solidFill>
                <a:srgbClr val="FFFF00"/>
              </a:solidFill>
            </a:endParaRPr>
          </a:p>
        </p:txBody>
      </p:sp>
      <p:pic>
        <p:nvPicPr>
          <p:cNvPr id="68" name="Picture 67" descr="A close up of a person&#13;&#10;&#13;&#10;Description automatically generated">
            <a:extLst>
              <a:ext uri="{FF2B5EF4-FFF2-40B4-BE49-F238E27FC236}">
                <a16:creationId xmlns:a16="http://schemas.microsoft.com/office/drawing/2014/main" xmlns="" id="{4A1A9D46-8E85-4349-ADD5-7C08C94866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575"/>
          <a:stretch/>
        </p:blipFill>
        <p:spPr>
          <a:xfrm>
            <a:off x="0" y="2259995"/>
            <a:ext cx="9144000" cy="3384307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E9B92014-A316-AC42-A16C-27D2C8D8A1E8}"/>
              </a:ext>
            </a:extLst>
          </p:cNvPr>
          <p:cNvSpPr txBox="1"/>
          <p:nvPr/>
        </p:nvSpPr>
        <p:spPr>
          <a:xfrm>
            <a:off x="7896966" y="1901033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FFFF00"/>
                </a:solidFill>
              </a:rPr>
              <a:t>1948-2018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DDEE9CE6-C905-8F45-AC31-4F4B95584C03}"/>
              </a:ext>
            </a:extLst>
          </p:cNvPr>
          <p:cNvSpPr txBox="1"/>
          <p:nvPr/>
        </p:nvSpPr>
        <p:spPr>
          <a:xfrm>
            <a:off x="0" y="6510777"/>
            <a:ext cx="6912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Altman DG. The Scandal of Poor Medical Research, </a:t>
            </a:r>
            <a:r>
              <a:rPr lang="en-US" b="1" dirty="0">
                <a:solidFill>
                  <a:srgbClr val="FFFF00"/>
                </a:solidFill>
              </a:rPr>
              <a:t>BMJ</a:t>
            </a:r>
            <a:r>
              <a:rPr lang="en-US" dirty="0">
                <a:solidFill>
                  <a:srgbClr val="FFFF00"/>
                </a:solidFill>
              </a:rPr>
              <a:t>, 1994;308:283</a:t>
            </a:r>
          </a:p>
        </p:txBody>
      </p:sp>
    </p:spTree>
    <p:extLst>
      <p:ext uri="{BB962C8B-B14F-4D97-AF65-F5344CB8AC3E}">
        <p14:creationId xmlns:p14="http://schemas.microsoft.com/office/powerpoint/2010/main" val="123180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1" name="Group 160">
            <a:extLst>
              <a:ext uri="{FF2B5EF4-FFF2-40B4-BE49-F238E27FC236}">
                <a16:creationId xmlns:a16="http://schemas.microsoft.com/office/drawing/2014/main" xmlns="" id="{477A415C-975F-284D-B81D-393ED3BB94A8}"/>
              </a:ext>
            </a:extLst>
          </p:cNvPr>
          <p:cNvGrpSpPr/>
          <p:nvPr/>
        </p:nvGrpSpPr>
        <p:grpSpPr>
          <a:xfrm>
            <a:off x="6476815" y="963202"/>
            <a:ext cx="2350046" cy="2265620"/>
            <a:chOff x="6499117" y="2658290"/>
            <a:chExt cx="2350046" cy="226562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35B7DF88-4FAA-4C40-81CB-C8798AAA9B79}"/>
                </a:ext>
              </a:extLst>
            </p:cNvPr>
            <p:cNvSpPr txBox="1"/>
            <p:nvPr/>
          </p:nvSpPr>
          <p:spPr>
            <a:xfrm>
              <a:off x="6538914" y="3376212"/>
              <a:ext cx="2310249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Transparent </a:t>
              </a:r>
            </a:p>
            <a:p>
              <a:pPr algn="ctr"/>
              <a:r>
                <a:rPr lang="en-US" sz="3200" b="1" dirty="0">
                  <a:solidFill>
                    <a:schemeClr val="bg1"/>
                  </a:solidFill>
                </a:rPr>
                <a:t>Research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xmlns="" id="{A554D3C9-BE96-1845-8940-AA31D0F73D19}"/>
                </a:ext>
              </a:extLst>
            </p:cNvPr>
            <p:cNvSpPr/>
            <p:nvPr/>
          </p:nvSpPr>
          <p:spPr>
            <a:xfrm>
              <a:off x="6499117" y="2658290"/>
              <a:ext cx="2265620" cy="2265620"/>
            </a:xfrm>
            <a:prstGeom prst="ellipse">
              <a:avLst/>
            </a:prstGeom>
            <a:noFill/>
            <a:ln w="38100">
              <a:solidFill>
                <a:srgbClr val="FF2F9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000" b="1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4D39F8F4-48D5-F346-8B7D-E3C9E19ED9FF}"/>
              </a:ext>
            </a:extLst>
          </p:cNvPr>
          <p:cNvGrpSpPr/>
          <p:nvPr/>
        </p:nvGrpSpPr>
        <p:grpSpPr>
          <a:xfrm>
            <a:off x="233243" y="1457433"/>
            <a:ext cx="7660796" cy="5199525"/>
            <a:chOff x="110107" y="1675765"/>
            <a:chExt cx="7660796" cy="5199525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xmlns="" id="{8109A5B1-1312-5F45-AE7F-1E747FD23259}"/>
                </a:ext>
              </a:extLst>
            </p:cNvPr>
            <p:cNvSpPr/>
            <p:nvPr/>
          </p:nvSpPr>
          <p:spPr>
            <a:xfrm>
              <a:off x="2911361" y="4955559"/>
              <a:ext cx="1668836" cy="1668836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xmlns="" id="{4E11CBA8-E9D1-4040-8454-80BAA836FC9D}"/>
                </a:ext>
              </a:extLst>
            </p:cNvPr>
            <p:cNvSpPr/>
            <p:nvPr/>
          </p:nvSpPr>
          <p:spPr>
            <a:xfrm>
              <a:off x="124356" y="1675765"/>
              <a:ext cx="1914765" cy="1928268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5D5C6F5A-D7DF-AA48-B9CB-E8F9F45FC46B}"/>
                </a:ext>
              </a:extLst>
            </p:cNvPr>
            <p:cNvSpPr txBox="1"/>
            <p:nvPr/>
          </p:nvSpPr>
          <p:spPr>
            <a:xfrm>
              <a:off x="110107" y="2433144"/>
              <a:ext cx="1930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Reproducible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9E978415-94FB-964F-89CB-77EC6F65CB73}"/>
                </a:ext>
              </a:extLst>
            </p:cNvPr>
            <p:cNvSpPr txBox="1"/>
            <p:nvPr/>
          </p:nvSpPr>
          <p:spPr>
            <a:xfrm>
              <a:off x="291904" y="5010502"/>
              <a:ext cx="193032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Usable</a:t>
              </a:r>
            </a:p>
            <a:p>
              <a:pPr algn="ctr"/>
              <a:endParaRPr lang="en-US" sz="2400" dirty="0">
                <a:solidFill>
                  <a:schemeClr val="bg1"/>
                </a:solidFill>
              </a:endParaRPr>
            </a:p>
            <a:p>
              <a:pPr algn="ctr"/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5EA2F5A8-7900-CE48-AC61-9A9F63B15973}"/>
                </a:ext>
              </a:extLst>
            </p:cNvPr>
            <p:cNvSpPr txBox="1"/>
            <p:nvPr/>
          </p:nvSpPr>
          <p:spPr>
            <a:xfrm>
              <a:off x="2916910" y="5510823"/>
              <a:ext cx="16688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Meaningful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xmlns="" id="{0870EF40-EECF-2845-8209-DE404FC46C3F}"/>
                </a:ext>
              </a:extLst>
            </p:cNvPr>
            <p:cNvSpPr/>
            <p:nvPr/>
          </p:nvSpPr>
          <p:spPr>
            <a:xfrm>
              <a:off x="702322" y="4666576"/>
              <a:ext cx="1166718" cy="1166718"/>
            </a:xfrm>
            <a:prstGeom prst="ellipse">
              <a:avLst/>
            </a:prstGeom>
            <a:noFill/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xmlns="" id="{ABA8477C-65C2-334A-8275-1E4D2EC62994}"/>
                </a:ext>
              </a:extLst>
            </p:cNvPr>
            <p:cNvSpPr/>
            <p:nvPr/>
          </p:nvSpPr>
          <p:spPr>
            <a:xfrm>
              <a:off x="5494550" y="4796188"/>
              <a:ext cx="2079102" cy="207910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 w="38100"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4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61E16B13-2CC5-4548-94B3-A79687AD81D3}"/>
                </a:ext>
              </a:extLst>
            </p:cNvPr>
            <p:cNvSpPr txBox="1"/>
            <p:nvPr/>
          </p:nvSpPr>
          <p:spPr>
            <a:xfrm>
              <a:off x="5340228" y="5607633"/>
              <a:ext cx="24306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</a:rPr>
                <a:t>Implementable </a:t>
              </a:r>
            </a:p>
          </p:txBody>
        </p:sp>
      </p:grpSp>
      <p:sp>
        <p:nvSpPr>
          <p:cNvPr id="162" name="Rectangle 4">
            <a:extLst>
              <a:ext uri="{FF2B5EF4-FFF2-40B4-BE49-F238E27FC236}">
                <a16:creationId xmlns:a16="http://schemas.microsoft.com/office/drawing/2014/main" xmlns="" id="{0F5CD224-F2F7-9349-9B8B-AC4373B34BBB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Well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Done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Research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(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not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my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own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)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163" name="Retângulo 35">
            <a:extLst>
              <a:ext uri="{FF2B5EF4-FFF2-40B4-BE49-F238E27FC236}">
                <a16:creationId xmlns:a16="http://schemas.microsoft.com/office/drawing/2014/main" xmlns="" id="{9F09D864-5A8B-CC40-B41F-5E1D45EAB698}"/>
              </a:ext>
            </a:extLst>
          </p:cNvPr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xmlns="" id="{D73FAF8F-6C1E-7B41-A39A-2BC7F97802CE}"/>
              </a:ext>
            </a:extLst>
          </p:cNvPr>
          <p:cNvSpPr txBox="1"/>
          <p:nvPr/>
        </p:nvSpPr>
        <p:spPr>
          <a:xfrm>
            <a:off x="233243" y="781708"/>
            <a:ext cx="42696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00"/>
                </a:solidFill>
              </a:rPr>
              <a:t>A Key Issue for the Research Continuum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2B4EBAE2-ECC6-5E43-8F64-BE88A84ED467}"/>
              </a:ext>
            </a:extLst>
          </p:cNvPr>
          <p:cNvSpPr txBox="1"/>
          <p:nvPr/>
        </p:nvSpPr>
        <p:spPr>
          <a:xfrm>
            <a:off x="5990249" y="7284453"/>
            <a:ext cx="2664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.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xmlns="" id="{30069276-8754-A34B-AE2A-1F77393CD283}"/>
              </a:ext>
            </a:extLst>
          </p:cNvPr>
          <p:cNvSpPr txBox="1"/>
          <p:nvPr/>
        </p:nvSpPr>
        <p:spPr>
          <a:xfrm>
            <a:off x="2284501" y="3010058"/>
            <a:ext cx="437273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solidFill>
                  <a:srgbClr val="FF2F92"/>
                </a:solidFill>
              </a:rPr>
              <a:t>Reporting</a:t>
            </a:r>
          </a:p>
        </p:txBody>
      </p:sp>
    </p:spTree>
    <p:extLst>
      <p:ext uri="{BB962C8B-B14F-4D97-AF65-F5344CB8AC3E}">
        <p14:creationId xmlns:p14="http://schemas.microsoft.com/office/powerpoint/2010/main" val="90520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The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Problem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	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1653478-7047-CC4B-B07C-039606DDFB39}"/>
              </a:ext>
            </a:extLst>
          </p:cNvPr>
          <p:cNvSpPr txBox="1"/>
          <p:nvPr/>
        </p:nvSpPr>
        <p:spPr>
          <a:xfrm>
            <a:off x="233243" y="781708"/>
            <a:ext cx="5858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solidFill>
                  <a:srgbClr val="FFFF00"/>
                </a:solidFill>
              </a:rPr>
              <a:t>Avoidable Waste In Research Through Better Reporting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609A6A5B-4479-B045-919B-384AFC3091E9}"/>
              </a:ext>
            </a:extLst>
          </p:cNvPr>
          <p:cNvGrpSpPr/>
          <p:nvPr/>
        </p:nvGrpSpPr>
        <p:grpSpPr>
          <a:xfrm>
            <a:off x="244219" y="2801620"/>
            <a:ext cx="8800350" cy="461665"/>
            <a:chOff x="110407" y="1128532"/>
            <a:chExt cx="8800350" cy="46166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1CC44658-4AA2-A146-A420-1D17782CE4C1}"/>
                </a:ext>
              </a:extLst>
            </p:cNvPr>
            <p:cNvSpPr txBox="1"/>
            <p:nvPr/>
          </p:nvSpPr>
          <p:spPr>
            <a:xfrm>
              <a:off x="110407" y="1188072"/>
              <a:ext cx="1506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Questions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C5230A79-204A-2545-B17D-248A0B8E170A}"/>
                </a:ext>
              </a:extLst>
            </p:cNvPr>
            <p:cNvSpPr txBox="1"/>
            <p:nvPr/>
          </p:nvSpPr>
          <p:spPr>
            <a:xfrm>
              <a:off x="1973377" y="1201508"/>
              <a:ext cx="1506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Conduction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4C3762E0-83F9-3046-91CF-BA2186D61BC9}"/>
                </a:ext>
              </a:extLst>
            </p:cNvPr>
            <p:cNvSpPr txBox="1"/>
            <p:nvPr/>
          </p:nvSpPr>
          <p:spPr>
            <a:xfrm>
              <a:off x="3777981" y="1185049"/>
              <a:ext cx="1506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Regulation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1A0EF527-3356-4843-AAB9-D6D1D977031F}"/>
                </a:ext>
              </a:extLst>
            </p:cNvPr>
            <p:cNvSpPr txBox="1"/>
            <p:nvPr/>
          </p:nvSpPr>
          <p:spPr>
            <a:xfrm>
              <a:off x="5588926" y="1194543"/>
              <a:ext cx="15060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>
                      <a:lumMod val="95000"/>
                    </a:schemeClr>
                  </a:solidFill>
                </a:rPr>
                <a:t>Availability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8BBBD4BE-A8AB-284E-A736-E54F678F2547}"/>
                </a:ext>
              </a:extLst>
            </p:cNvPr>
            <p:cNvSpPr txBox="1"/>
            <p:nvPr/>
          </p:nvSpPr>
          <p:spPr>
            <a:xfrm>
              <a:off x="7404681" y="1128532"/>
              <a:ext cx="150607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2F92"/>
                  </a:solidFill>
                </a:rPr>
                <a:t> </a:t>
              </a:r>
              <a:r>
                <a:rPr lang="en-US" sz="2400" b="1" u="sng" dirty="0">
                  <a:solidFill>
                    <a:srgbClr val="FF2F92"/>
                  </a:solidFill>
                </a:rPr>
                <a:t>Report</a:t>
              </a:r>
              <a:endParaRPr lang="en-US" sz="2000" b="1" u="sng" dirty="0">
                <a:solidFill>
                  <a:srgbClr val="FF2F92"/>
                </a:solidFill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01C1485-7D1E-324E-8E97-DF4EE0D40356}"/>
              </a:ext>
            </a:extLst>
          </p:cNvPr>
          <p:cNvSpPr txBox="1"/>
          <p:nvPr/>
        </p:nvSpPr>
        <p:spPr>
          <a:xfrm>
            <a:off x="32620" y="6310846"/>
            <a:ext cx="4114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Macleod MR et al. </a:t>
            </a:r>
            <a:r>
              <a:rPr lang="en-US" sz="1400" b="1" dirty="0">
                <a:solidFill>
                  <a:srgbClr val="FFFF00"/>
                </a:solidFill>
              </a:rPr>
              <a:t>Lancet</a:t>
            </a:r>
            <a:r>
              <a:rPr lang="en-US" sz="1400" dirty="0">
                <a:solidFill>
                  <a:srgbClr val="FFFF00"/>
                </a:solidFill>
              </a:rPr>
              <a:t>, 2014;383(9912):101-4</a:t>
            </a:r>
          </a:p>
          <a:p>
            <a:r>
              <a:rPr lang="en-US" sz="1400" dirty="0">
                <a:solidFill>
                  <a:srgbClr val="FFFF00"/>
                </a:solidFill>
              </a:rPr>
              <a:t>Chalmers I, </a:t>
            </a:r>
            <a:r>
              <a:rPr lang="en-US" sz="1400" dirty="0" err="1">
                <a:solidFill>
                  <a:srgbClr val="FFFF00"/>
                </a:solidFill>
              </a:rPr>
              <a:t>Glasziou</a:t>
            </a:r>
            <a:r>
              <a:rPr lang="en-US" sz="1400" dirty="0">
                <a:solidFill>
                  <a:srgbClr val="FFFF00"/>
                </a:solidFill>
              </a:rPr>
              <a:t> P; </a:t>
            </a:r>
            <a:r>
              <a:rPr lang="en-US" sz="1400" b="1" dirty="0">
                <a:solidFill>
                  <a:srgbClr val="FFFF00"/>
                </a:solidFill>
              </a:rPr>
              <a:t>Lancet</a:t>
            </a:r>
            <a:r>
              <a:rPr lang="en-US" sz="1400" dirty="0">
                <a:solidFill>
                  <a:srgbClr val="FFFF00"/>
                </a:solidFill>
              </a:rPr>
              <a:t>, 2009;6736(09)60329-9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2A13B765-8616-124D-8BFE-973E5948212A}"/>
              </a:ext>
            </a:extLst>
          </p:cNvPr>
          <p:cNvGrpSpPr/>
          <p:nvPr/>
        </p:nvGrpSpPr>
        <p:grpSpPr>
          <a:xfrm>
            <a:off x="-2040" y="3279622"/>
            <a:ext cx="9403889" cy="2057665"/>
            <a:chOff x="-23135" y="1457433"/>
            <a:chExt cx="9403889" cy="2057665"/>
          </a:xfrm>
        </p:grpSpPr>
        <p:pic>
          <p:nvPicPr>
            <p:cNvPr id="5" name="Picture 4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xmlns="" id="{2C4E87D3-EEB1-C44C-B637-897747408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4553"/>
            <a:stretch/>
          </p:blipFill>
          <p:spPr>
            <a:xfrm>
              <a:off x="-23135" y="1457433"/>
              <a:ext cx="9401849" cy="1026039"/>
            </a:xfrm>
            <a:prstGeom prst="rect">
              <a:avLst/>
            </a:prstGeom>
          </p:spPr>
        </p:pic>
        <p:pic>
          <p:nvPicPr>
            <p:cNvPr id="16" name="Picture 15" descr="A screenshot of a social media post&#13;&#10;&#13;&#10;Description automatically generated">
              <a:extLst>
                <a:ext uri="{FF2B5EF4-FFF2-40B4-BE49-F238E27FC236}">
                  <a16:creationId xmlns:a16="http://schemas.microsoft.com/office/drawing/2014/main" xmlns="" id="{B848ACFD-4973-BC4A-B78A-EA8FB4CFFE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4414"/>
            <a:stretch/>
          </p:blipFill>
          <p:spPr>
            <a:xfrm>
              <a:off x="-21095" y="2483472"/>
              <a:ext cx="9401849" cy="1031626"/>
            </a:xfrm>
            <a:prstGeom prst="rect">
              <a:avLst/>
            </a:prstGeom>
          </p:spPr>
        </p:pic>
      </p:grpSp>
      <p:pic>
        <p:nvPicPr>
          <p:cNvPr id="21" name="Picture 20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xmlns="" id="{E043F819-3727-F048-B284-4400D88051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65" t="80163" r="2315" b="1631"/>
          <a:stretch/>
        </p:blipFill>
        <p:spPr>
          <a:xfrm>
            <a:off x="0" y="1793973"/>
            <a:ext cx="7920507" cy="42500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664614B-2DD4-B544-B7CC-95584ABF95CB}"/>
              </a:ext>
            </a:extLst>
          </p:cNvPr>
          <p:cNvSpPr txBox="1"/>
          <p:nvPr/>
        </p:nvSpPr>
        <p:spPr>
          <a:xfrm>
            <a:off x="77116" y="2247659"/>
            <a:ext cx="4417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F00"/>
                </a:solidFill>
              </a:rPr>
              <a:t>The Lancet Series, 2014;</a:t>
            </a:r>
            <a:r>
              <a:rPr lang="en-CA" sz="1400" dirty="0">
                <a:solidFill>
                  <a:srgbClr val="FFFF00"/>
                </a:solidFill>
              </a:rPr>
              <a:t> 10.1016/S0140-6736(13)62329-6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87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Biases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1653478-7047-CC4B-B07C-039606DDFB39}"/>
              </a:ext>
            </a:extLst>
          </p:cNvPr>
          <p:cNvSpPr txBox="1"/>
          <p:nvPr/>
        </p:nvSpPr>
        <p:spPr>
          <a:xfrm>
            <a:off x="233244" y="781708"/>
            <a:ext cx="8546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FF00"/>
                </a:solidFill>
              </a:rPr>
              <a:t>Selective Outcome Reporting </a:t>
            </a:r>
            <a:endParaRPr lang="en-US" sz="2000" b="1" i="1" dirty="0">
              <a:solidFill>
                <a:srgbClr val="FFFF00"/>
              </a:solidFill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xmlns="" id="{0FDDD307-EA4C-6F45-B2CD-2E7AF6B0B7D3}"/>
              </a:ext>
            </a:extLst>
          </p:cNvPr>
          <p:cNvSpPr/>
          <p:nvPr/>
        </p:nvSpPr>
        <p:spPr>
          <a:xfrm>
            <a:off x="-166642" y="1993901"/>
            <a:ext cx="8433816" cy="39287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D643D3AC-2B31-394E-B9A8-4E220E24B878}"/>
              </a:ext>
            </a:extLst>
          </p:cNvPr>
          <p:cNvSpPr txBox="1"/>
          <p:nvPr/>
        </p:nvSpPr>
        <p:spPr>
          <a:xfrm>
            <a:off x="243840" y="2018333"/>
            <a:ext cx="812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11 (23%)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Primary outcome in protocol, not primary in final publication</a:t>
            </a:r>
            <a:endParaRPr lang="en-US" b="1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xmlns="" id="{7307E09B-9371-1646-B689-F51396578943}"/>
              </a:ext>
            </a:extLst>
          </p:cNvPr>
          <p:cNvSpPr/>
          <p:nvPr/>
        </p:nvSpPr>
        <p:spPr>
          <a:xfrm>
            <a:off x="-198120" y="2489509"/>
            <a:ext cx="6263641" cy="3928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3BEB8C5-DEC2-9142-AE0B-7CEF27627B92}"/>
              </a:ext>
            </a:extLst>
          </p:cNvPr>
          <p:cNvSpPr txBox="1"/>
          <p:nvPr/>
        </p:nvSpPr>
        <p:spPr>
          <a:xfrm>
            <a:off x="292835" y="2513942"/>
            <a:ext cx="765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(13%)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did not reported (omitted) at least one outcome</a:t>
            </a:r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467453E9-BE2F-E84C-AD45-FA9C329CA715}"/>
              </a:ext>
            </a:extLst>
          </p:cNvPr>
          <p:cNvSpPr/>
          <p:nvPr/>
        </p:nvSpPr>
        <p:spPr>
          <a:xfrm>
            <a:off x="242390" y="1598524"/>
            <a:ext cx="17668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FFFF00"/>
                </a:solidFill>
              </a:rPr>
              <a:t>Out of 48 trials</a:t>
            </a:r>
            <a:endParaRPr lang="en-US" sz="2000" b="1" dirty="0">
              <a:solidFill>
                <a:srgbClr val="FFFF00"/>
              </a:solidFill>
            </a:endParaRPr>
          </a:p>
        </p:txBody>
      </p:sp>
      <p:pic>
        <p:nvPicPr>
          <p:cNvPr id="8" name="Picture 7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31B91C4F-E369-A741-894D-034948110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7430" y="602158"/>
            <a:ext cx="1652940" cy="923071"/>
          </a:xfrm>
          <a:prstGeom prst="roundRect">
            <a:avLst/>
          </a:prstGeom>
        </p:spPr>
      </p:pic>
      <p:sp>
        <p:nvSpPr>
          <p:cNvPr id="52" name="Rounded Rectangle 51">
            <a:extLst>
              <a:ext uri="{FF2B5EF4-FFF2-40B4-BE49-F238E27FC236}">
                <a16:creationId xmlns:a16="http://schemas.microsoft.com/office/drawing/2014/main" xmlns="" id="{2F86095E-CDEA-2C42-96A0-FE10EAA62FC1}"/>
              </a:ext>
            </a:extLst>
          </p:cNvPr>
          <p:cNvSpPr/>
          <p:nvPr/>
        </p:nvSpPr>
        <p:spPr>
          <a:xfrm>
            <a:off x="-198121" y="3003571"/>
            <a:ext cx="8260081" cy="39287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0B3AABDE-17CD-0F43-BCE3-E99A34A7DCAD}"/>
              </a:ext>
            </a:extLst>
          </p:cNvPr>
          <p:cNvSpPr txBox="1"/>
          <p:nvPr/>
        </p:nvSpPr>
        <p:spPr>
          <a:xfrm>
            <a:off x="323473" y="3027114"/>
            <a:ext cx="839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 (18%) </a:t>
            </a:r>
            <a:r>
              <a:rPr lang="en-US" dirty="0">
                <a:sym typeface="Wingdings" pitchFamily="2" charset="2"/>
              </a:rPr>
              <a:t></a:t>
            </a:r>
            <a:r>
              <a:rPr lang="en-US" dirty="0"/>
              <a:t> Outcome not in protocol, but primary outcome in the final publication</a:t>
            </a:r>
            <a:endParaRPr lang="en-US" b="1" dirty="0"/>
          </a:p>
        </p:txBody>
      </p:sp>
      <p:sp>
        <p:nvSpPr>
          <p:cNvPr id="61" name="Rounded Rectangle 60">
            <a:extLst>
              <a:ext uri="{FF2B5EF4-FFF2-40B4-BE49-F238E27FC236}">
                <a16:creationId xmlns:a16="http://schemas.microsoft.com/office/drawing/2014/main" xmlns="" id="{255DBFD0-0BFA-7C4C-8331-95D04FF6AEC6}"/>
              </a:ext>
            </a:extLst>
          </p:cNvPr>
          <p:cNvSpPr/>
          <p:nvPr/>
        </p:nvSpPr>
        <p:spPr>
          <a:xfrm>
            <a:off x="-128848" y="4927009"/>
            <a:ext cx="8601336" cy="6873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FF55112E-0256-8044-94EF-F8E82B9F4FFE}"/>
              </a:ext>
            </a:extLst>
          </p:cNvPr>
          <p:cNvSpPr txBox="1"/>
          <p:nvPr/>
        </p:nvSpPr>
        <p:spPr>
          <a:xfrm>
            <a:off x="41413" y="4931065"/>
            <a:ext cx="8431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164</a:t>
            </a:r>
            <a:r>
              <a:rPr lang="en-CA" dirty="0"/>
              <a:t> RCTs in breast cancer: </a:t>
            </a:r>
            <a:r>
              <a:rPr lang="en-CA" b="1" dirty="0"/>
              <a:t>33%</a:t>
            </a:r>
            <a:r>
              <a:rPr lang="en-CA" dirty="0"/>
              <a:t> did not report primary endpoints for efficacy and </a:t>
            </a:r>
            <a:r>
              <a:rPr lang="en-CA" b="1" dirty="0"/>
              <a:t>67%</a:t>
            </a:r>
            <a:r>
              <a:rPr lang="en-CA" dirty="0"/>
              <a:t> for harms (</a:t>
            </a:r>
            <a:r>
              <a:rPr lang="en-CA" b="1" dirty="0"/>
              <a:t>all of them pre-specified</a:t>
            </a:r>
            <a:r>
              <a:rPr lang="en-CA" dirty="0"/>
              <a:t>)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43660A5C-D35C-0E4B-B6EF-63F19F333D38}"/>
              </a:ext>
            </a:extLst>
          </p:cNvPr>
          <p:cNvSpPr/>
          <p:nvPr/>
        </p:nvSpPr>
        <p:spPr>
          <a:xfrm>
            <a:off x="256238" y="4520523"/>
            <a:ext cx="18966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>
                <a:solidFill>
                  <a:srgbClr val="FFFF00"/>
                </a:solidFill>
              </a:rPr>
              <a:t>Out of 164 trials</a:t>
            </a:r>
            <a:endParaRPr lang="en-US" sz="2000" b="1" dirty="0">
              <a:solidFill>
                <a:srgbClr val="FFFF00"/>
              </a:solidFill>
            </a:endParaRPr>
          </a:p>
        </p:txBody>
      </p:sp>
      <p:pic>
        <p:nvPicPr>
          <p:cNvPr id="64" name="Picture 63" descr="A close up of a sign&#13;&#10;&#13;&#10;Description automatically generated">
            <a:extLst>
              <a:ext uri="{FF2B5EF4-FFF2-40B4-BE49-F238E27FC236}">
                <a16:creationId xmlns:a16="http://schemas.microsoft.com/office/drawing/2014/main" xmlns="" id="{606EF2FA-8A61-6B46-801A-1C76F60EDF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156" y="3848589"/>
            <a:ext cx="3360341" cy="973857"/>
          </a:xfrm>
          <a:prstGeom prst="round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52B1429E-3DBD-D149-9CF3-5D23625725DD}"/>
              </a:ext>
            </a:extLst>
          </p:cNvPr>
          <p:cNvSpPr txBox="1"/>
          <p:nvPr/>
        </p:nvSpPr>
        <p:spPr>
          <a:xfrm>
            <a:off x="15578" y="6467690"/>
            <a:ext cx="71228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600" dirty="0">
                <a:solidFill>
                  <a:srgbClr val="FFFF00"/>
                </a:solidFill>
              </a:rPr>
              <a:t>Vera-</a:t>
            </a:r>
            <a:r>
              <a:rPr lang="en-CA" sz="1600" dirty="0" err="1">
                <a:solidFill>
                  <a:srgbClr val="FFFF00"/>
                </a:solidFill>
              </a:rPr>
              <a:t>Badillo</a:t>
            </a:r>
            <a:r>
              <a:rPr lang="en-CA" sz="1600" dirty="0">
                <a:solidFill>
                  <a:srgbClr val="FFFF00"/>
                </a:solidFill>
              </a:rPr>
              <a:t> FE; </a:t>
            </a:r>
            <a:r>
              <a:rPr lang="en-CA" sz="1600" b="1" dirty="0">
                <a:solidFill>
                  <a:srgbClr val="FFFF00"/>
                </a:solidFill>
              </a:rPr>
              <a:t>Ann Oncol</a:t>
            </a:r>
            <a:r>
              <a:rPr lang="en-CA" sz="1600" dirty="0">
                <a:solidFill>
                  <a:srgbClr val="FFFF00"/>
                </a:solidFill>
              </a:rPr>
              <a:t> 2013 May;24(5):1238-44. </a:t>
            </a:r>
            <a:r>
              <a:rPr lang="en-CA" sz="1600" dirty="0" err="1">
                <a:solidFill>
                  <a:srgbClr val="FFFF00"/>
                </a:solidFill>
              </a:rPr>
              <a:t>doi</a:t>
            </a:r>
            <a:r>
              <a:rPr lang="en-CA" sz="1600" dirty="0">
                <a:solidFill>
                  <a:srgbClr val="FFFF00"/>
                </a:solidFill>
              </a:rPr>
              <a:t>: 10.1093/</a:t>
            </a:r>
            <a:r>
              <a:rPr lang="en-CA" sz="1600" dirty="0" err="1">
                <a:solidFill>
                  <a:srgbClr val="FFFF00"/>
                </a:solidFill>
              </a:rPr>
              <a:t>annonc</a:t>
            </a:r>
            <a:r>
              <a:rPr lang="en-CA" sz="1600" dirty="0">
                <a:solidFill>
                  <a:srgbClr val="FFFF00"/>
                </a:solidFill>
              </a:rPr>
              <a:t>/mds636.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xmlns="" id="{8581994B-83E1-F94E-8B2F-A65B753240A4}"/>
              </a:ext>
            </a:extLst>
          </p:cNvPr>
          <p:cNvSpPr txBox="1"/>
          <p:nvPr/>
        </p:nvSpPr>
        <p:spPr>
          <a:xfrm>
            <a:off x="15578" y="6196086"/>
            <a:ext cx="307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Chan AW et al, </a:t>
            </a:r>
            <a:r>
              <a:rPr lang="en-CA" sz="1600" b="1" dirty="0">
                <a:solidFill>
                  <a:srgbClr val="FFFF00"/>
                </a:solidFill>
              </a:rPr>
              <a:t>CMAJ</a:t>
            </a:r>
            <a:r>
              <a:rPr lang="en-CA" sz="1600" dirty="0">
                <a:solidFill>
                  <a:srgbClr val="FFFF00"/>
                </a:solidFill>
              </a:rPr>
              <a:t> 2004; 171 (7)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3CBE3714-E922-F84A-AB29-A3527D114B21}"/>
              </a:ext>
            </a:extLst>
          </p:cNvPr>
          <p:cNvSpPr txBox="1"/>
          <p:nvPr/>
        </p:nvSpPr>
        <p:spPr>
          <a:xfrm>
            <a:off x="6065521" y="1708896"/>
            <a:ext cx="2368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FF00"/>
                </a:solidFill>
              </a:rPr>
              <a:t>Chan AW et al, </a:t>
            </a:r>
            <a:r>
              <a:rPr lang="en-CA" sz="1200" b="1" dirty="0">
                <a:solidFill>
                  <a:srgbClr val="FFFF00"/>
                </a:solidFill>
              </a:rPr>
              <a:t>CMAJ</a:t>
            </a:r>
            <a:r>
              <a:rPr lang="en-CA" sz="1200" dirty="0">
                <a:solidFill>
                  <a:srgbClr val="FFFF00"/>
                </a:solidFill>
              </a:rPr>
              <a:t> 2004; 171 (7)</a:t>
            </a:r>
            <a:endParaRPr lang="en-US" sz="1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35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4"/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Biases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1653478-7047-CC4B-B07C-039606DDFB39}"/>
              </a:ext>
            </a:extLst>
          </p:cNvPr>
          <p:cNvSpPr txBox="1"/>
          <p:nvPr/>
        </p:nvSpPr>
        <p:spPr>
          <a:xfrm>
            <a:off x="233244" y="781708"/>
            <a:ext cx="85464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FF00"/>
                </a:solidFill>
              </a:rPr>
              <a:t>Incomplete Reporting (Efficacy and Harms)</a:t>
            </a:r>
            <a:endParaRPr lang="en-US" sz="2000" b="1" i="1" dirty="0">
              <a:solidFill>
                <a:srgbClr val="FFFF00"/>
              </a:solidFill>
            </a:endParaRPr>
          </a:p>
        </p:txBody>
      </p:sp>
      <p:pic>
        <p:nvPicPr>
          <p:cNvPr id="42" name="Picture 41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68855610-8315-A443-AE94-8F45587B9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7418" y="378799"/>
            <a:ext cx="1652940" cy="923071"/>
          </a:xfrm>
          <a:prstGeom prst="round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0B165B43-0AEC-8A4D-80DC-9627878B0638}"/>
              </a:ext>
            </a:extLst>
          </p:cNvPr>
          <p:cNvSpPr txBox="1"/>
          <p:nvPr/>
        </p:nvSpPr>
        <p:spPr>
          <a:xfrm>
            <a:off x="0" y="6507175"/>
            <a:ext cx="307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Chan AW et al, </a:t>
            </a:r>
            <a:r>
              <a:rPr lang="en-CA" sz="1600" b="1" dirty="0">
                <a:solidFill>
                  <a:srgbClr val="FFFF00"/>
                </a:solidFill>
              </a:rPr>
              <a:t>CMAJ</a:t>
            </a:r>
            <a:r>
              <a:rPr lang="en-CA" sz="1600" dirty="0">
                <a:solidFill>
                  <a:srgbClr val="FFFF00"/>
                </a:solidFill>
              </a:rPr>
              <a:t> 2004; 171 (7)</a:t>
            </a:r>
            <a:endParaRPr lang="en-US" sz="1600" dirty="0">
              <a:solidFill>
                <a:srgbClr val="FFFF00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4D73B40C-A478-0440-9969-4468F504DE1C}"/>
              </a:ext>
            </a:extLst>
          </p:cNvPr>
          <p:cNvSpPr/>
          <p:nvPr/>
        </p:nvSpPr>
        <p:spPr>
          <a:xfrm>
            <a:off x="89939" y="1181818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xmlns="" id="{07905BEB-48F3-754C-B0D9-81188550F1F7}"/>
              </a:ext>
            </a:extLst>
          </p:cNvPr>
          <p:cNvSpPr/>
          <p:nvPr/>
        </p:nvSpPr>
        <p:spPr>
          <a:xfrm>
            <a:off x="-150829" y="1370662"/>
            <a:ext cx="8024527" cy="90029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86D4BDC4-BF5E-D640-AF45-C6DA4594A1AD}"/>
              </a:ext>
            </a:extLst>
          </p:cNvPr>
          <p:cNvSpPr txBox="1"/>
          <p:nvPr/>
        </p:nvSpPr>
        <p:spPr>
          <a:xfrm>
            <a:off x="17807" y="1369788"/>
            <a:ext cx="8125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Efficacy: </a:t>
            </a:r>
            <a:r>
              <a:rPr lang="en-US" b="1" dirty="0"/>
              <a:t>1,223</a:t>
            </a:r>
            <a:r>
              <a:rPr lang="en-US" dirty="0"/>
              <a:t> outcomes in 48 trials: </a:t>
            </a:r>
            <a:r>
              <a:rPr lang="en-US" b="1" dirty="0"/>
              <a:t>379 (61 to 819) incomplete for interpretation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xmlns="" id="{1ABF23D1-A3AE-4A41-B980-735AF8EC55EF}"/>
              </a:ext>
            </a:extLst>
          </p:cNvPr>
          <p:cNvSpPr/>
          <p:nvPr/>
        </p:nvSpPr>
        <p:spPr>
          <a:xfrm>
            <a:off x="-394827" y="5710512"/>
            <a:ext cx="7134948" cy="39173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68034A1F-D4CF-0142-A4E2-83F0FFB9007B}"/>
              </a:ext>
            </a:extLst>
          </p:cNvPr>
          <p:cNvSpPr txBox="1"/>
          <p:nvPr/>
        </p:nvSpPr>
        <p:spPr>
          <a:xfrm>
            <a:off x="31919" y="1742403"/>
            <a:ext cx="7659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Harms: </a:t>
            </a:r>
            <a:r>
              <a:rPr lang="en-US" b="1" dirty="0"/>
              <a:t>169</a:t>
            </a:r>
            <a:r>
              <a:rPr lang="en-US" dirty="0"/>
              <a:t> outcomes in 26 trials: </a:t>
            </a:r>
            <a:r>
              <a:rPr lang="en-US" b="1" dirty="0"/>
              <a:t>96 (0 to 96) incomplete for interpretation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xmlns="" id="{4534657C-367F-F84E-A4CD-B78D3A054951}"/>
              </a:ext>
            </a:extLst>
          </p:cNvPr>
          <p:cNvGrpSpPr/>
          <p:nvPr/>
        </p:nvGrpSpPr>
        <p:grpSpPr>
          <a:xfrm>
            <a:off x="669285" y="2626612"/>
            <a:ext cx="7171563" cy="2728242"/>
            <a:chOff x="193864" y="3137795"/>
            <a:chExt cx="8468492" cy="3221627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xmlns="" id="{7A50DB5A-486D-6F48-8D31-FC47AEEE6F9C}"/>
                </a:ext>
              </a:extLst>
            </p:cNvPr>
            <p:cNvGrpSpPr/>
            <p:nvPr/>
          </p:nvGrpSpPr>
          <p:grpSpPr>
            <a:xfrm>
              <a:off x="193864" y="3137795"/>
              <a:ext cx="8468492" cy="3221627"/>
              <a:chOff x="-142865" y="3336909"/>
              <a:chExt cx="9117351" cy="3468470"/>
            </a:xfrm>
          </p:grpSpPr>
          <p:pic>
            <p:nvPicPr>
              <p:cNvPr id="47" name="Picture 46" descr="A picture containing object&#13;&#10;&#13;&#10;Description automatically generated">
                <a:extLst>
                  <a:ext uri="{FF2B5EF4-FFF2-40B4-BE49-F238E27FC236}">
                    <a16:creationId xmlns:a16="http://schemas.microsoft.com/office/drawing/2014/main" xmlns="" id="{5BEBB164-D891-EA44-A991-8159371BAB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9928" y="3342818"/>
                <a:ext cx="4192032" cy="3462560"/>
              </a:xfrm>
              <a:prstGeom prst="roundRect">
                <a:avLst/>
              </a:prstGeom>
            </p:spPr>
          </p:pic>
          <p:pic>
            <p:nvPicPr>
              <p:cNvPr id="48" name="Picture 47" descr="A picture containing object, antenna&#13;&#10;&#13;&#10;Description automatically generated">
                <a:extLst>
                  <a:ext uri="{FF2B5EF4-FFF2-40B4-BE49-F238E27FC236}">
                    <a16:creationId xmlns:a16="http://schemas.microsoft.com/office/drawing/2014/main" xmlns="" id="{C14CFFCB-E13B-5746-B05D-B00A8877BB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30760" y="3336909"/>
                <a:ext cx="3907810" cy="3468470"/>
              </a:xfrm>
              <a:prstGeom prst="roundRect">
                <a:avLst/>
              </a:prstGeom>
            </p:spPr>
          </p:pic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xmlns="" id="{6F46BD0B-F967-3D40-8FDF-68017804702B}"/>
                  </a:ext>
                </a:extLst>
              </p:cNvPr>
              <p:cNvSpPr/>
              <p:nvPr/>
            </p:nvSpPr>
            <p:spPr>
              <a:xfrm>
                <a:off x="4543334" y="3543147"/>
                <a:ext cx="850151" cy="2875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xmlns="" id="{0F7C259D-C11C-AB43-BD91-D012CF7471B6}"/>
                  </a:ext>
                </a:extLst>
              </p:cNvPr>
              <p:cNvSpPr/>
              <p:nvPr/>
            </p:nvSpPr>
            <p:spPr>
              <a:xfrm>
                <a:off x="1216154" y="3417818"/>
                <a:ext cx="1374646" cy="31280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FF2F92"/>
                  </a:solidFill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xmlns="" id="{510B7D26-0055-3A4B-9D12-C61BDFB44CD0}"/>
                  </a:ext>
                </a:extLst>
              </p:cNvPr>
              <p:cNvSpPr txBox="1"/>
              <p:nvPr/>
            </p:nvSpPr>
            <p:spPr>
              <a:xfrm>
                <a:off x="-142865" y="3382544"/>
                <a:ext cx="977645" cy="397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FF00"/>
                    </a:solidFill>
                  </a:rPr>
                  <a:t>Efficacy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xmlns="" id="{FF1DCA3F-96D3-0A43-AD87-97EF60AAB54A}"/>
                  </a:ext>
                </a:extLst>
              </p:cNvPr>
              <p:cNvSpPr txBox="1"/>
              <p:nvPr/>
            </p:nvSpPr>
            <p:spPr>
              <a:xfrm>
                <a:off x="8107775" y="3395987"/>
                <a:ext cx="866711" cy="397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FF00"/>
                    </a:solidFill>
                  </a:rPr>
                  <a:t>Harms</a:t>
                </a: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xmlns="" id="{7AAE195E-5C2D-E24F-A1AB-F50D966CB5A5}"/>
                  </a:ext>
                </a:extLst>
              </p:cNvPr>
              <p:cNvSpPr/>
              <p:nvPr/>
            </p:nvSpPr>
            <p:spPr>
              <a:xfrm>
                <a:off x="1226028" y="3382326"/>
                <a:ext cx="4572000" cy="430411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CA" sz="1600" b="1" dirty="0">
                    <a:solidFill>
                      <a:srgbClr val="FF2F92"/>
                    </a:solidFill>
                  </a:rPr>
                  <a:t>OR: 2.7 (1.5 to 5.0), </a:t>
                </a:r>
                <a:r>
                  <a:rPr lang="en-CA" sz="1600" b="1" i="1" dirty="0">
                    <a:solidFill>
                      <a:srgbClr val="FF2F92"/>
                    </a:solidFill>
                  </a:rPr>
                  <a:t>P</a:t>
                </a:r>
                <a:r>
                  <a:rPr lang="en-CA" sz="1600" b="1" dirty="0">
                    <a:solidFill>
                      <a:srgbClr val="FF2F92"/>
                    </a:solidFill>
                  </a:rPr>
                  <a:t>=0.0001</a:t>
                </a:r>
                <a:endParaRPr lang="en-US" sz="1600" b="1" dirty="0">
                  <a:solidFill>
                    <a:srgbClr val="FF2F92"/>
                  </a:solidFill>
                </a:endParaRP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xmlns="" id="{3D3B4293-C34B-1946-B941-E091F722C16F}"/>
                  </a:ext>
                </a:extLst>
              </p:cNvPr>
              <p:cNvSpPr txBox="1"/>
              <p:nvPr/>
            </p:nvSpPr>
            <p:spPr>
              <a:xfrm>
                <a:off x="4817064" y="3388235"/>
                <a:ext cx="3102139" cy="4304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A" sz="1600" b="1" dirty="0">
                    <a:solidFill>
                      <a:srgbClr val="FF2F92"/>
                    </a:solidFill>
                  </a:rPr>
                  <a:t>OR: 7.7 (0.5–111), </a:t>
                </a:r>
                <a:r>
                  <a:rPr lang="en-CA" sz="1600" b="1" i="1" dirty="0">
                    <a:solidFill>
                      <a:srgbClr val="FF2F92"/>
                    </a:solidFill>
                  </a:rPr>
                  <a:t>P</a:t>
                </a:r>
                <a:r>
                  <a:rPr lang="en-CA" sz="1600" b="1" dirty="0">
                    <a:solidFill>
                      <a:srgbClr val="FF2F92"/>
                    </a:solidFill>
                  </a:rPr>
                  <a:t>=0.003</a:t>
                </a:r>
                <a:endParaRPr lang="en-US" sz="1600" b="1" dirty="0">
                  <a:solidFill>
                    <a:srgbClr val="FF2F92"/>
                  </a:solidFill>
                </a:endParaRP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15519BEB-52E8-4D42-AD70-DF3EF1ADBEB1}"/>
                </a:ext>
              </a:extLst>
            </p:cNvPr>
            <p:cNvSpPr txBox="1"/>
            <p:nvPr/>
          </p:nvSpPr>
          <p:spPr>
            <a:xfrm>
              <a:off x="1537248" y="5487338"/>
              <a:ext cx="6912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k</a:t>
              </a:r>
              <a:r>
                <a:rPr lang="en-US" dirty="0"/>
                <a:t>= 29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xmlns="" id="{EB004405-11F5-484F-8259-5D976DA22801}"/>
                </a:ext>
              </a:extLst>
            </p:cNvPr>
            <p:cNvSpPr txBox="1"/>
            <p:nvPr/>
          </p:nvSpPr>
          <p:spPr>
            <a:xfrm>
              <a:off x="5092895" y="5485815"/>
              <a:ext cx="574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k</a:t>
              </a:r>
              <a:r>
                <a:rPr lang="en-US" dirty="0"/>
                <a:t>= 4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EEBA52BE-FDE3-954C-847D-961CFDC647D1}"/>
              </a:ext>
            </a:extLst>
          </p:cNvPr>
          <p:cNvSpPr txBox="1"/>
          <p:nvPr/>
        </p:nvSpPr>
        <p:spPr>
          <a:xfrm>
            <a:off x="-585140" y="5732917"/>
            <a:ext cx="7238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</a:t>
            </a:r>
            <a:r>
              <a:rPr lang="en-US" b="1" dirty="0"/>
              <a:t>25 (7.5%) vs 5 (1</a:t>
            </a:r>
            <a:r>
              <a:rPr lang="en-US" b="1" i="1" dirty="0"/>
              <a:t>.</a:t>
            </a:r>
            <a:r>
              <a:rPr lang="en-US" b="1" dirty="0"/>
              <a:t>5%)</a:t>
            </a:r>
            <a:endParaRPr lang="en-US" b="1" dirty="0">
              <a:solidFill>
                <a:srgbClr val="FF2F92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49E865D5-A838-004C-A493-B73EFC9DD495}"/>
              </a:ext>
            </a:extLst>
          </p:cNvPr>
          <p:cNvSpPr/>
          <p:nvPr/>
        </p:nvSpPr>
        <p:spPr>
          <a:xfrm>
            <a:off x="2266268" y="5723827"/>
            <a:ext cx="44738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|</a:t>
            </a:r>
            <a:r>
              <a:rPr lang="en-US" dirty="0"/>
              <a:t> </a:t>
            </a:r>
            <a:r>
              <a:rPr lang="en-US" b="1" dirty="0">
                <a:solidFill>
                  <a:srgbClr val="FF2F92"/>
                </a:solidFill>
              </a:rPr>
              <a:t>RR (my own): 4.94 (1.91 to 12.74, P=0.002) 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03DF53CA-6DB5-364D-B264-BF6CB95CC9AC}"/>
              </a:ext>
            </a:extLst>
          </p:cNvPr>
          <p:cNvSpPr txBox="1"/>
          <p:nvPr/>
        </p:nvSpPr>
        <p:spPr>
          <a:xfrm>
            <a:off x="3343736" y="6224057"/>
            <a:ext cx="39971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rgbClr val="FFFF00"/>
                </a:solidFill>
              </a:rPr>
              <a:t>Hortobagyi</a:t>
            </a:r>
            <a:r>
              <a:rPr lang="en-US" sz="1400" dirty="0">
                <a:solidFill>
                  <a:srgbClr val="FFFF00"/>
                </a:solidFill>
              </a:rPr>
              <a:t> et al. </a:t>
            </a:r>
            <a:r>
              <a:rPr lang="en-CA" sz="1400" b="1" dirty="0">
                <a:solidFill>
                  <a:srgbClr val="FFFF00"/>
                </a:solidFill>
              </a:rPr>
              <a:t>N </a:t>
            </a:r>
            <a:r>
              <a:rPr lang="en-CA" sz="1400" b="1" dirty="0" err="1">
                <a:solidFill>
                  <a:srgbClr val="FFFF00"/>
                </a:solidFill>
              </a:rPr>
              <a:t>Engl</a:t>
            </a:r>
            <a:r>
              <a:rPr lang="en-CA" sz="1400" b="1" dirty="0">
                <a:solidFill>
                  <a:srgbClr val="FFFF00"/>
                </a:solidFill>
              </a:rPr>
              <a:t> J Med </a:t>
            </a:r>
            <a:r>
              <a:rPr lang="en-CA" sz="1400" dirty="0">
                <a:solidFill>
                  <a:srgbClr val="FFFF00"/>
                </a:solidFill>
              </a:rPr>
              <a:t>2016; 375:1738-1748</a:t>
            </a:r>
            <a:endParaRPr lang="en-US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13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60" grpId="0"/>
      <p:bldP spid="14" grpId="0"/>
      <p:bldP spid="2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/>
          <p:cNvSpPr/>
          <p:nvPr/>
        </p:nvSpPr>
        <p:spPr bwMode="auto">
          <a:xfrm>
            <a:off x="295015" y="707964"/>
            <a:ext cx="8368482" cy="45719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0"/>
                  <a:lumOff val="100000"/>
                </a:schemeClr>
              </a:gs>
              <a:gs pos="35000">
                <a:schemeClr val="accent3">
                  <a:lumMod val="0"/>
                  <a:lumOff val="100000"/>
                </a:schemeClr>
              </a:gs>
              <a:gs pos="100000">
                <a:schemeClr val="accent3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12700" cap="flat" cmpd="sng" algn="ctr">
            <a:noFill/>
            <a:prstDash val="solid"/>
            <a:round/>
            <a:headEnd type="none" w="med" len="med"/>
            <a:tailEnd type="triangle" w="lg" len="med"/>
          </a:ln>
          <a:effectLst/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pt-BR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F66B17E-0E51-2948-A0ED-D089A9F8B275}"/>
              </a:ext>
            </a:extLst>
          </p:cNvPr>
          <p:cNvSpPr txBox="1"/>
          <p:nvPr/>
        </p:nvSpPr>
        <p:spPr>
          <a:xfrm>
            <a:off x="78559" y="6632348"/>
            <a:ext cx="893385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Duff JM et al. </a:t>
            </a:r>
            <a:r>
              <a:rPr lang="en-US" sz="1100" b="1" dirty="0">
                <a:solidFill>
                  <a:srgbClr val="FFFF00"/>
                </a:solidFill>
              </a:rPr>
              <a:t>J Natl </a:t>
            </a:r>
            <a:r>
              <a:rPr lang="en-US" sz="1100" b="1" dirty="0" err="1">
                <a:solidFill>
                  <a:srgbClr val="FFFF00"/>
                </a:solidFill>
              </a:rPr>
              <a:t>Canc</a:t>
            </a:r>
            <a:r>
              <a:rPr lang="en-US" sz="1100" b="1" dirty="0">
                <a:solidFill>
                  <a:srgbClr val="FFFF00"/>
                </a:solidFill>
              </a:rPr>
              <a:t> Inst</a:t>
            </a:r>
            <a:r>
              <a:rPr lang="en-US" sz="1100" dirty="0">
                <a:solidFill>
                  <a:srgbClr val="FFFF00"/>
                </a:solidFill>
              </a:rPr>
              <a:t>, 2010;102:702-705; Hoffmann T et al. </a:t>
            </a:r>
            <a:r>
              <a:rPr lang="en-US" sz="1100" b="1" dirty="0">
                <a:solidFill>
                  <a:srgbClr val="FFFF00"/>
                </a:solidFill>
              </a:rPr>
              <a:t>BMJ</a:t>
            </a:r>
            <a:r>
              <a:rPr lang="en-US" sz="1100" dirty="0">
                <a:solidFill>
                  <a:srgbClr val="FFFF00"/>
                </a:solidFill>
              </a:rPr>
              <a:t>, 2013;347:f3755; Abell et al 2015;  </a:t>
            </a:r>
            <a:r>
              <a:rPr lang="en-US" sz="1100" dirty="0" err="1">
                <a:solidFill>
                  <a:srgbClr val="FFFF00"/>
                </a:solidFill>
              </a:rPr>
              <a:t>doi</a:t>
            </a:r>
            <a:r>
              <a:rPr lang="en-US" sz="1100" dirty="0">
                <a:solidFill>
                  <a:srgbClr val="FFFF00"/>
                </a:solidFill>
              </a:rPr>
              <a:t>: 10.1161/CIRCOUTOCOMES.114.001381.</a:t>
            </a:r>
          </a:p>
          <a:p>
            <a:endParaRPr lang="en-US" sz="1100" dirty="0">
              <a:solidFill>
                <a:srgbClr val="FFFF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34AACC3-D88A-DA44-B34B-D6699B15B4F9}"/>
              </a:ext>
            </a:extLst>
          </p:cNvPr>
          <p:cNvSpPr txBox="1"/>
          <p:nvPr/>
        </p:nvSpPr>
        <p:spPr>
          <a:xfrm>
            <a:off x="233243" y="781708"/>
            <a:ext cx="88225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>
                <a:solidFill>
                  <a:srgbClr val="FFFF00"/>
                </a:solidFill>
              </a:rPr>
              <a:t>Incomplete Reporting of Interventions - </a:t>
            </a:r>
            <a:r>
              <a:rPr lang="en-US" sz="2000" b="1" i="1" dirty="0">
                <a:solidFill>
                  <a:srgbClr val="FFFF00"/>
                </a:solidFill>
              </a:rPr>
              <a:t>Translation to Clinical Practice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xmlns="" id="{D8BD6776-3619-DA48-8813-35E0FE9C11D4}"/>
              </a:ext>
            </a:extLst>
          </p:cNvPr>
          <p:cNvGrpSpPr/>
          <p:nvPr/>
        </p:nvGrpSpPr>
        <p:grpSpPr>
          <a:xfrm>
            <a:off x="-144070" y="1772310"/>
            <a:ext cx="5507709" cy="412595"/>
            <a:chOff x="-125338" y="5720576"/>
            <a:chExt cx="5507709" cy="412595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xmlns="" id="{5F7E6136-7E31-DE47-9CA5-8AA7299D12AF}"/>
                </a:ext>
              </a:extLst>
            </p:cNvPr>
            <p:cNvSpPr/>
            <p:nvPr/>
          </p:nvSpPr>
          <p:spPr>
            <a:xfrm>
              <a:off x="-125338" y="5720576"/>
              <a:ext cx="5507709" cy="4125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B1D180F9-A283-2244-AD32-DE4A78F918D9}"/>
                </a:ext>
              </a:extLst>
            </p:cNvPr>
            <p:cNvSpPr txBox="1"/>
            <p:nvPr/>
          </p:nvSpPr>
          <p:spPr>
            <a:xfrm>
              <a:off x="0" y="5742207"/>
              <a:ext cx="53823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203864"/>
                  </a:solidFill>
                </a:rPr>
                <a:t> Only 20% adhered to complete intervention reporting 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65153473-FF8D-DF42-8483-AE4F81581CF6}"/>
              </a:ext>
            </a:extLst>
          </p:cNvPr>
          <p:cNvGrpSpPr/>
          <p:nvPr/>
        </p:nvGrpSpPr>
        <p:grpSpPr>
          <a:xfrm>
            <a:off x="-144071" y="2299146"/>
            <a:ext cx="9070707" cy="412595"/>
            <a:chOff x="-125339" y="5720576"/>
            <a:chExt cx="9070707" cy="412595"/>
          </a:xfrm>
        </p:grpSpPr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xmlns="" id="{856BFBBD-C7BB-1C4C-A8FA-DA04DC69FB77}"/>
                </a:ext>
              </a:extLst>
            </p:cNvPr>
            <p:cNvSpPr/>
            <p:nvPr/>
          </p:nvSpPr>
          <p:spPr>
            <a:xfrm>
              <a:off x="-125339" y="5720576"/>
              <a:ext cx="9070707" cy="412595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039B713C-47B6-1C43-A4AB-8E9BF3F8259F}"/>
                </a:ext>
              </a:extLst>
            </p:cNvPr>
            <p:cNvSpPr txBox="1"/>
            <p:nvPr/>
          </p:nvSpPr>
          <p:spPr>
            <a:xfrm>
              <a:off x="0" y="5742207"/>
              <a:ext cx="88256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203864"/>
                  </a:solidFill>
                </a:rPr>
                <a:t> Out of 262, 5 failed on dose, 42 on route, 149 on pre medication, 150 on dose adjustments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B631B15-D265-ED49-BED8-E3E51A3434C8}"/>
              </a:ext>
            </a:extLst>
          </p:cNvPr>
          <p:cNvSpPr txBox="1"/>
          <p:nvPr/>
        </p:nvSpPr>
        <p:spPr>
          <a:xfrm>
            <a:off x="35017" y="1332555"/>
            <a:ext cx="50581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Pharmacological interventions</a:t>
            </a:r>
            <a:r>
              <a:rPr lang="en-US" sz="2000" dirty="0">
                <a:solidFill>
                  <a:srgbClr val="FFFF00"/>
                </a:solidFill>
              </a:rPr>
              <a:t>: chemotherapy</a:t>
            </a:r>
          </a:p>
        </p:txBody>
      </p:sp>
      <p:pic>
        <p:nvPicPr>
          <p:cNvPr id="4" name="Picture 3" descr="A close up of a logo&#13;&#10;&#13;&#10;Description automatically generated">
            <a:extLst>
              <a:ext uri="{FF2B5EF4-FFF2-40B4-BE49-F238E27FC236}">
                <a16:creationId xmlns:a16="http://schemas.microsoft.com/office/drawing/2014/main" xmlns="" id="{1419EE2A-949E-DF45-81A6-40E91020D0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7676" y="3251140"/>
            <a:ext cx="4745255" cy="3384766"/>
          </a:xfrm>
          <a:prstGeom prst="round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C40D0AF-48F3-7D42-BD2A-5AB3E3EE669F}"/>
              </a:ext>
            </a:extLst>
          </p:cNvPr>
          <p:cNvSpPr txBox="1"/>
          <p:nvPr/>
        </p:nvSpPr>
        <p:spPr>
          <a:xfrm>
            <a:off x="35017" y="2854588"/>
            <a:ext cx="75425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Non-Pharmacological interventions</a:t>
            </a:r>
            <a:r>
              <a:rPr lang="en-US" sz="2000" dirty="0">
                <a:solidFill>
                  <a:srgbClr val="FFFF00"/>
                </a:solidFill>
              </a:rPr>
              <a:t>: exercise and behavioral therapies</a:t>
            </a:r>
          </a:p>
        </p:txBody>
      </p:sp>
      <p:sp>
        <p:nvSpPr>
          <p:cNvPr id="19" name="Rectangle 4">
            <a:extLst>
              <a:ext uri="{FF2B5EF4-FFF2-40B4-BE49-F238E27FC236}">
                <a16:creationId xmlns:a16="http://schemas.microsoft.com/office/drawing/2014/main" xmlns="" id="{57322775-CD25-724F-9EFD-C308F83F0FE7}"/>
              </a:ext>
            </a:extLst>
          </p:cNvPr>
          <p:cNvSpPr txBox="1">
            <a:spLocks noChangeArrowheads="1"/>
          </p:cNvSpPr>
          <p:nvPr/>
        </p:nvSpPr>
        <p:spPr>
          <a:xfrm>
            <a:off x="233243" y="134008"/>
            <a:ext cx="8893175" cy="12954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Reporting</a:t>
            </a:r>
            <a:r>
              <a:rPr lang="pt-BR" altLang="en-US" sz="3200" b="1" kern="0" dirty="0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 </a:t>
            </a:r>
            <a:r>
              <a:rPr lang="pt-BR" altLang="en-US" sz="3200" b="1" kern="0" dirty="0" err="1">
                <a:solidFill>
                  <a:srgbClr val="FFFF00"/>
                </a:solidFill>
                <a:latin typeface="Calibri" panose="020F0502020204030204" pitchFamily="34" charset="0"/>
                <a:ea typeface="Al Nile" charset="-78"/>
                <a:cs typeface="Calibri" panose="020F0502020204030204" pitchFamily="34" charset="0"/>
              </a:rPr>
              <a:t>Biases</a:t>
            </a:r>
            <a:endParaRPr lang="en-US" altLang="en-US" sz="3200" b="1" kern="0" dirty="0">
              <a:solidFill>
                <a:srgbClr val="FFFF00"/>
              </a:solidFill>
              <a:latin typeface="Calibri" panose="020F0502020204030204" pitchFamily="34" charset="0"/>
              <a:ea typeface="Al Nile" charset="-7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95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17478</TotalTime>
  <Words>3423</Words>
  <Application>Microsoft Macintosh PowerPoint</Application>
  <PresentationFormat>Apresentação na tela (4:3)</PresentationFormat>
  <Paragraphs>441</Paragraphs>
  <Slides>22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31" baseType="lpstr">
      <vt:lpstr>Al Nile</vt:lpstr>
      <vt:lpstr>Calibri</vt:lpstr>
      <vt:lpstr>Calibri Light</vt:lpstr>
      <vt:lpstr>Mangal</vt:lpstr>
      <vt:lpstr>Times New Roman</vt:lpstr>
      <vt:lpstr>Tw Cen MT</vt:lpstr>
      <vt:lpstr>Wingdings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Eliana Silva</dc:creator>
  <cp:lastModifiedBy>Eliana Silva</cp:lastModifiedBy>
  <cp:revision>496</cp:revision>
  <dcterms:created xsi:type="dcterms:W3CDTF">2017-04-24T15:20:29Z</dcterms:created>
  <dcterms:modified xsi:type="dcterms:W3CDTF">2018-11-24T00:20:37Z</dcterms:modified>
</cp:coreProperties>
</file>